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1"/>
  </p:notesMasterIdLst>
  <p:sldIdLst>
    <p:sldId id="507" r:id="rId2"/>
    <p:sldId id="433" r:id="rId3"/>
    <p:sldId id="509" r:id="rId4"/>
    <p:sldId id="434" r:id="rId5"/>
    <p:sldId id="278" r:id="rId6"/>
    <p:sldId id="513" r:id="rId7"/>
    <p:sldId id="516" r:id="rId8"/>
    <p:sldId id="511" r:id="rId9"/>
    <p:sldId id="510" r:id="rId10"/>
    <p:sldId id="518" r:id="rId11"/>
    <p:sldId id="514" r:id="rId12"/>
    <p:sldId id="279" r:id="rId13"/>
    <p:sldId id="515" r:id="rId14"/>
    <p:sldId id="281" r:id="rId15"/>
    <p:sldId id="282" r:id="rId16"/>
    <p:sldId id="283" r:id="rId17"/>
    <p:sldId id="359" r:id="rId18"/>
    <p:sldId id="287"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C9290-CD89-4BD1-BB90-F72F38906905}"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0113C-52A5-49EA-925B-BE30582C604F}" type="slidenum">
              <a:rPr lang="en-US" smtClean="0"/>
              <a:t>‹#›</a:t>
            </a:fld>
            <a:endParaRPr lang="en-US"/>
          </a:p>
        </p:txBody>
      </p:sp>
    </p:spTree>
    <p:extLst>
      <p:ext uri="{BB962C8B-B14F-4D97-AF65-F5344CB8AC3E}">
        <p14:creationId xmlns:p14="http://schemas.microsoft.com/office/powerpoint/2010/main" val="1405078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0" tIns="47345" rIns="94690" bIns="47345"/>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F333B5-00C7-417F-971C-3E930DFC0ED3}" type="slidenum">
              <a:rPr lang="en-US" altLang="en-US" sz="1300" smtClean="0"/>
              <a:pPr>
                <a:spcBef>
                  <a:spcPct val="0"/>
                </a:spcBef>
              </a:pPr>
              <a:t>2</a:t>
            </a:fld>
            <a:endParaRPr lang="en-US" altLang="en-US" sz="1300"/>
          </a:p>
        </p:txBody>
      </p:sp>
      <p:sp>
        <p:nvSpPr>
          <p:cNvPr id="99331" name="Rectangle 1026"/>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1027"/>
          <p:cNvSpPr>
            <a:spLocks noGrp="1" noChangeArrowheads="1"/>
          </p:cNvSpPr>
          <p:nvPr>
            <p:ph type="body" idx="1"/>
          </p:nvPr>
        </p:nvSpPr>
        <p:spPr bwMode="auto">
          <a:xfrm>
            <a:off x="893763" y="4560888"/>
            <a:ext cx="528320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690" tIns="47345" rIns="94690" bIns="47345" numCol="1" anchor="t" anchorCtr="0" compatLnSpc="1">
            <a:prstTxWarp prst="textNoShape">
              <a:avLst/>
            </a:prstTxWarp>
          </a:bodyPr>
          <a:lstStyle/>
          <a:p>
            <a:pPr eaLnBrk="1" hangingPunct="1">
              <a:lnSpc>
                <a:spcPct val="90000"/>
              </a:lnSpc>
              <a:spcBef>
                <a:spcPct val="0"/>
              </a:spcBef>
            </a:pPr>
            <a:r>
              <a:rPr lang="en-US" altLang="en-US" sz="1100" b="1" dirty="0">
                <a:latin typeface="Arial" panose="020B0604020202020204" pitchFamily="34" charset="0"/>
              </a:rPr>
              <a:t>Facilitator:</a:t>
            </a:r>
          </a:p>
          <a:p>
            <a:pPr eaLnBrk="1" hangingPunct="1">
              <a:lnSpc>
                <a:spcPct val="90000"/>
              </a:lnSpc>
              <a:spcBef>
                <a:spcPct val="0"/>
              </a:spcBef>
            </a:pPr>
            <a:endParaRPr lang="en-US" altLang="en-US" sz="1100" b="1" dirty="0">
              <a:latin typeface="Arial" panose="020B0604020202020204" pitchFamily="34" charset="0"/>
            </a:endParaRPr>
          </a:p>
          <a:p>
            <a:pPr eaLnBrk="1" hangingPunct="1">
              <a:lnSpc>
                <a:spcPct val="90000"/>
              </a:lnSpc>
              <a:spcBef>
                <a:spcPct val="0"/>
              </a:spcBef>
            </a:pPr>
            <a:r>
              <a:rPr lang="en-US" altLang="en-US" sz="1100" b="1" dirty="0">
                <a:latin typeface="Arial" panose="020B0604020202020204" pitchFamily="34" charset="0"/>
              </a:rPr>
              <a:t>REVIEW:</a:t>
            </a:r>
          </a:p>
          <a:p>
            <a:pPr eaLnBrk="1" hangingPunct="1">
              <a:lnSpc>
                <a:spcPct val="90000"/>
              </a:lnSpc>
              <a:spcBef>
                <a:spcPct val="0"/>
              </a:spcBef>
            </a:pPr>
            <a:r>
              <a:rPr lang="en-US" altLang="en-US" sz="1100" dirty="0">
                <a:latin typeface="Arial" panose="020B0604020202020204" pitchFamily="34" charset="0"/>
              </a:rPr>
              <a:t>The definition of an Agent/company Generated Referral.</a:t>
            </a:r>
          </a:p>
          <a:p>
            <a:pPr eaLnBrk="1" hangingPunct="1">
              <a:lnSpc>
                <a:spcPct val="90000"/>
              </a:lnSpc>
              <a:spcBef>
                <a:spcPct val="0"/>
              </a:spcBef>
            </a:pPr>
            <a:endParaRPr lang="en-US" altLang="en-US" sz="1100" dirty="0">
              <a:latin typeface="Arial" panose="020B0604020202020204" pitchFamily="34" charset="0"/>
            </a:endParaRPr>
          </a:p>
          <a:p>
            <a:pPr eaLnBrk="1" hangingPunct="1">
              <a:lnSpc>
                <a:spcPct val="90000"/>
              </a:lnSpc>
              <a:spcBef>
                <a:spcPct val="0"/>
              </a:spcBef>
            </a:pPr>
            <a:endParaRPr lang="en-US" altLang="en-US" sz="1100" dirty="0">
              <a:latin typeface="Arial" panose="020B0604020202020204" pitchFamily="34" charset="0"/>
            </a:endParaRPr>
          </a:p>
          <a:p>
            <a:pPr eaLnBrk="1" hangingPunct="1">
              <a:lnSpc>
                <a:spcPct val="90000"/>
              </a:lnSpc>
              <a:spcBef>
                <a:spcPct val="0"/>
              </a:spcBef>
            </a:pPr>
            <a:r>
              <a:rPr lang="en-US" altLang="en-US" sz="1100" b="1" dirty="0">
                <a:latin typeface="Arial" panose="020B0604020202020204" pitchFamily="34" charset="0"/>
              </a:rPr>
              <a:t>USE:</a:t>
            </a:r>
          </a:p>
          <a:p>
            <a:pPr eaLnBrk="1" hangingPunct="1">
              <a:lnSpc>
                <a:spcPct val="90000"/>
              </a:lnSpc>
              <a:spcBef>
                <a:spcPct val="0"/>
              </a:spcBef>
            </a:pPr>
            <a:r>
              <a:rPr lang="en-US" altLang="en-US" sz="1100" dirty="0">
                <a:latin typeface="Arial" panose="020B0604020202020204" pitchFamily="34" charset="0"/>
              </a:rPr>
              <a:t>This time to discuss your company’s philosophy</a:t>
            </a:r>
            <a:r>
              <a:rPr lang="en-US" altLang="en-US" sz="1100" baseline="0" dirty="0">
                <a:latin typeface="Arial" panose="020B0604020202020204" pitchFamily="34" charset="0"/>
              </a:rPr>
              <a:t> on AGRs/ </a:t>
            </a:r>
            <a:r>
              <a:rPr lang="en-US" altLang="en-US" sz="1100" dirty="0">
                <a:latin typeface="Arial" panose="020B0604020202020204" pitchFamily="34" charset="0"/>
              </a:rPr>
              <a:t>Local Strategy and how an agent submits a lead.</a:t>
            </a:r>
          </a:p>
          <a:p>
            <a:pPr eaLnBrk="1" hangingPunct="1">
              <a:lnSpc>
                <a:spcPct val="90000"/>
              </a:lnSpc>
              <a:spcBef>
                <a:spcPct val="0"/>
              </a:spcBef>
            </a:pPr>
            <a:endParaRPr lang="en-US" altLang="en-US" sz="1100" dirty="0">
              <a:latin typeface="Arial" panose="020B0604020202020204" pitchFamily="34" charset="0"/>
            </a:endParaRPr>
          </a:p>
          <a:p>
            <a:pPr marL="238125" lvl="2" eaLnBrk="1" hangingPunct="1">
              <a:spcBef>
                <a:spcPct val="0"/>
              </a:spcBef>
            </a:pPr>
            <a:endParaRPr lang="en-US" altLang="en-US" sz="1100" dirty="0">
              <a:latin typeface="Arial" panose="020B0604020202020204" pitchFamily="34" charset="0"/>
            </a:endParaRPr>
          </a:p>
        </p:txBody>
      </p:sp>
    </p:spTree>
    <p:extLst>
      <p:ext uri="{BB962C8B-B14F-4D97-AF65-F5344CB8AC3E}">
        <p14:creationId xmlns:p14="http://schemas.microsoft.com/office/powerpoint/2010/main" val="55924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gather all the information needed for enrollment from the customer prior to submitting an Agent Generated Referral.   </a:t>
            </a:r>
          </a:p>
          <a:p>
            <a:endParaRPr lang="en-US" dirty="0"/>
          </a:p>
          <a:p>
            <a:r>
              <a:rPr lang="en-US" dirty="0"/>
              <a:t>If the customer is a NFCU member, you will need to obtain their NFCU member number prior to enrollment.  For Realogy Military Rewards customers, please ask which family member served in the military and provide details to your Relocation Department.</a:t>
            </a:r>
          </a:p>
          <a:p>
            <a:endParaRPr lang="en-US" dirty="0"/>
          </a:p>
          <a:p>
            <a:r>
              <a:rPr lang="en-US" dirty="0"/>
              <a:t>Upon the successful AGR enrollment, a program advocate will reach out to the customer to review all the program details.  </a:t>
            </a:r>
          </a:p>
          <a:p>
            <a:endParaRPr lang="en-US" dirty="0"/>
          </a:p>
          <a:p>
            <a:r>
              <a:rPr lang="en-US" dirty="0"/>
              <a:t>I would like to now play an agent testimonial – Thank you to our agent with Coldwell Banker SSK Realtors – Agent Hicks really summarizes why promote our military programs!  Please take a listen! </a:t>
            </a:r>
          </a:p>
          <a:p>
            <a:r>
              <a:rPr lang="en-US" dirty="0"/>
              <a:t>PLAY VIDEO!</a:t>
            </a:r>
          </a:p>
        </p:txBody>
      </p:sp>
      <p:sp>
        <p:nvSpPr>
          <p:cNvPr id="4" name="Slide Number Placeholder 3"/>
          <p:cNvSpPr>
            <a:spLocks noGrp="1"/>
          </p:cNvSpPr>
          <p:nvPr>
            <p:ph type="sldNum" sz="quarter" idx="5"/>
          </p:nvPr>
        </p:nvSpPr>
        <p:spPr/>
        <p:txBody>
          <a:bodyPr/>
          <a:lstStyle/>
          <a:p>
            <a:fld id="{994FBFDD-F5C2-4BA5-B139-F0778E1718EB}" type="slidenum">
              <a:rPr lang="en-US" smtClean="0"/>
              <a:t>18</a:t>
            </a:fld>
            <a:endParaRPr lang="en-US"/>
          </a:p>
        </p:txBody>
      </p:sp>
    </p:spTree>
    <p:extLst>
      <p:ext uri="{BB962C8B-B14F-4D97-AF65-F5344CB8AC3E}">
        <p14:creationId xmlns:p14="http://schemas.microsoft.com/office/powerpoint/2010/main" val="268245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r>
              <a:rPr lang="en-US" i="1" dirty="0"/>
              <a:t>This concludes The 2020 Affinity Specialist Training.  </a:t>
            </a:r>
            <a:endParaRPr lang="en-US" dirty="0"/>
          </a:p>
        </p:txBody>
      </p:sp>
      <p:sp>
        <p:nvSpPr>
          <p:cNvPr id="4" name="Slide Number Placeholder 3"/>
          <p:cNvSpPr>
            <a:spLocks noGrp="1"/>
          </p:cNvSpPr>
          <p:nvPr>
            <p:ph type="sldNum" sz="quarter" idx="10"/>
          </p:nvPr>
        </p:nvSpPr>
        <p:spPr/>
        <p:txBody>
          <a:bodyPr/>
          <a:lstStyle/>
          <a:p>
            <a:fld id="{E45FE603-1F3F-460D-8CCA-6E0B2EA2C27F}" type="slidenum">
              <a:rPr lang="en-US" smtClean="0"/>
              <a:t>19</a:t>
            </a:fld>
            <a:endParaRPr lang="en-US"/>
          </a:p>
        </p:txBody>
      </p:sp>
    </p:spTree>
    <p:extLst>
      <p:ext uri="{BB962C8B-B14F-4D97-AF65-F5344CB8AC3E}">
        <p14:creationId xmlns:p14="http://schemas.microsoft.com/office/powerpoint/2010/main" val="53777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b="1" dirty="0"/>
              <a:t>Facilitator:</a:t>
            </a:r>
            <a:endParaRPr lang="en-US" dirty="0"/>
          </a:p>
          <a:p>
            <a:pPr eaLnBrk="1" hangingPunct="1">
              <a:spcBef>
                <a:spcPct val="0"/>
              </a:spcBef>
            </a:pPr>
            <a:r>
              <a:rPr lang="en-US" dirty="0"/>
              <a:t>Agent</a:t>
            </a:r>
            <a:r>
              <a:rPr lang="en-US" baseline="0" dirty="0"/>
              <a:t> Generated Referrals are the Network’s way of showing </a:t>
            </a:r>
            <a:r>
              <a:rPr lang="en-US" dirty="0"/>
              <a:t>the value of our partnership to our corporate affinity clients, with</a:t>
            </a:r>
            <a:r>
              <a:rPr lang="en-US" baseline="0" dirty="0"/>
              <a:t> the hope that </a:t>
            </a:r>
            <a:r>
              <a:rPr lang="en-US" dirty="0"/>
              <a:t>ultimately it will increase your market share though member referrals and subsequent recommendations. The local market holds great opportunity and has been identified as a key driver to raise member awareness and increase capture rate. </a:t>
            </a:r>
          </a:p>
          <a:p>
            <a:pPr eaLnBrk="1" hangingPunct="1">
              <a:lnSpc>
                <a:spcPct val="90000"/>
              </a:lnSpc>
              <a:spcBef>
                <a:spcPct val="0"/>
              </a:spcBef>
            </a:pPr>
            <a:endParaRPr lang="en-US" dirty="0"/>
          </a:p>
          <a:p>
            <a:pPr eaLnBrk="1" hangingPunct="1">
              <a:lnSpc>
                <a:spcPct val="90000"/>
              </a:lnSpc>
              <a:spcBef>
                <a:spcPct val="0"/>
              </a:spcBef>
            </a:pPr>
            <a:r>
              <a:rPr lang="en-US" dirty="0"/>
              <a:t>Use this time to discuss your firm and agents benefits of being able to use their Cartus and Navy</a:t>
            </a:r>
            <a:r>
              <a:rPr lang="en-US" baseline="0" dirty="0"/>
              <a:t> </a:t>
            </a:r>
            <a:r>
              <a:rPr lang="en-US" dirty="0"/>
              <a:t>affiliation to grow their personal business. </a:t>
            </a:r>
          </a:p>
          <a:p>
            <a:pPr eaLnBrk="1" hangingPunct="1">
              <a:lnSpc>
                <a:spcPct val="90000"/>
              </a:lnSpc>
              <a:spcBef>
                <a:spcPct val="0"/>
              </a:spcBef>
            </a:pPr>
            <a:endParaRPr lang="en-US" dirty="0"/>
          </a:p>
          <a:p>
            <a:pPr eaLnBrk="1" hangingPunct="1">
              <a:lnSpc>
                <a:spcPct val="90000"/>
              </a:lnSpc>
              <a:spcBef>
                <a:spcPct val="0"/>
              </a:spcBef>
            </a:pPr>
            <a:r>
              <a:rPr lang="en-US" dirty="0"/>
              <a:t> As you heard in the video, placing Agent Generated business creates not only customer loyalty but generates spin off business that they would have probably not had.  </a:t>
            </a:r>
          </a:p>
          <a:p>
            <a:pPr eaLnBrk="1" hangingPunct="1">
              <a:lnSpc>
                <a:spcPct val="90000"/>
              </a:lnSpc>
              <a:spcBef>
                <a:spcPct val="0"/>
              </a:spcBef>
            </a:pPr>
            <a:endParaRPr lang="en-US" dirty="0"/>
          </a:p>
          <a:p>
            <a:pPr eaLnBrk="1" hangingPunct="1">
              <a:lnSpc>
                <a:spcPct val="90000"/>
              </a:lnSpc>
              <a:spcBef>
                <a:spcPct val="0"/>
              </a:spcBef>
            </a:pPr>
            <a:r>
              <a:rPr lang="en-US" dirty="0"/>
              <a:t>Discuss your individual companies benefit structure to drive AGRs (i.e., favorable commission splits).</a:t>
            </a:r>
          </a:p>
          <a:p>
            <a:pPr>
              <a:buFont typeface="Arial" pitchFamily="34" charset="0"/>
              <a:buNone/>
              <a:defRPr/>
            </a:pPr>
            <a:r>
              <a:rPr lang="en-US" dirty="0"/>
              <a:t>There are 4 easy questions that an agent can ask…</a:t>
            </a:r>
          </a:p>
          <a:p>
            <a:pPr>
              <a:defRPr/>
            </a:pPr>
            <a:r>
              <a:rPr lang="en-US" dirty="0"/>
              <a:t>Are you part of any organization that offers you a real estate benefit?</a:t>
            </a:r>
          </a:p>
          <a:p>
            <a:pPr>
              <a:defRPr/>
            </a:pPr>
            <a:r>
              <a:rPr lang="en-US" dirty="0"/>
              <a:t>Have you or any member of your family served in the military?</a:t>
            </a:r>
          </a:p>
          <a:p>
            <a:pPr>
              <a:defRPr/>
            </a:pPr>
            <a:r>
              <a:rPr lang="en-US" dirty="0"/>
              <a:t>Are you part of any military organization that has relocation benefits?</a:t>
            </a:r>
          </a:p>
          <a:p>
            <a:pPr>
              <a:defRPr/>
            </a:pPr>
            <a:r>
              <a:rPr lang="en-US" dirty="0"/>
              <a:t>Who are you planning to secure your financing with?</a:t>
            </a:r>
          </a:p>
          <a:p>
            <a:pPr>
              <a:defRPr/>
            </a:pPr>
            <a:endParaRPr lang="en-US" dirty="0"/>
          </a:p>
          <a:p>
            <a:pPr eaLnBrk="1" hangingPunct="1">
              <a:lnSpc>
                <a:spcPct val="90000"/>
              </a:lnSpc>
              <a:spcBef>
                <a:spcPct val="0"/>
              </a:spcBef>
            </a:pPr>
            <a:endParaRPr lang="en-US" dirty="0"/>
          </a:p>
          <a:p>
            <a:pPr>
              <a:spcBef>
                <a:spcPct val="0"/>
              </a:spcBef>
            </a:pPr>
            <a:endParaRPr lang="en-US" altLang="en-US" b="1" dirty="0"/>
          </a:p>
        </p:txBody>
      </p:sp>
      <p:sp>
        <p:nvSpPr>
          <p:cNvPr id="4" name="Slide Number Placeholder 3"/>
          <p:cNvSpPr>
            <a:spLocks noGrp="1"/>
          </p:cNvSpPr>
          <p:nvPr>
            <p:ph type="sldNum" sz="quarter" idx="10"/>
          </p:nvPr>
        </p:nvSpPr>
        <p:spPr/>
        <p:txBody>
          <a:bodyPr/>
          <a:lstStyle/>
          <a:p>
            <a:fld id="{FAA43722-C24C-4A6A-B0C5-42AF8B857D2F}" type="slidenum">
              <a:rPr lang="en-US" smtClean="0"/>
              <a:pPr/>
              <a:t>3</a:t>
            </a:fld>
            <a:endParaRPr lang="en-US" dirty="0"/>
          </a:p>
        </p:txBody>
      </p:sp>
    </p:spTree>
    <p:extLst>
      <p:ext uri="{BB962C8B-B14F-4D97-AF65-F5344CB8AC3E}">
        <p14:creationId xmlns:p14="http://schemas.microsoft.com/office/powerpoint/2010/main" val="25047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0" tIns="47345" rIns="94690" bIns="47345"/>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8BC5EB-9602-4E7A-9E51-53C205E1785B}" type="slidenum">
              <a:rPr lang="en-US" altLang="en-US" sz="1300" smtClean="0"/>
              <a:pPr>
                <a:spcBef>
                  <a:spcPct val="0"/>
                </a:spcBef>
              </a:pPr>
              <a:t>4</a:t>
            </a:fld>
            <a:endParaRPr lang="en-US" altLang="en-US" sz="1300"/>
          </a:p>
        </p:txBody>
      </p:sp>
      <p:sp>
        <p:nvSpPr>
          <p:cNvPr id="101379" name="Rectangle 1026"/>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xfrm>
            <a:off x="1057275" y="4800600"/>
            <a:ext cx="52832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52" tIns="48326" rIns="96652" bIns="48326" numCol="1" anchor="t" anchorCtr="0" compatLnSpc="1">
            <a:prstTxWarp prst="textNoShape">
              <a:avLst/>
            </a:prstTxWarp>
          </a:bodyPr>
          <a:lstStyle/>
          <a:p>
            <a:pPr eaLnBrk="1" hangingPunct="1">
              <a:lnSpc>
                <a:spcPct val="90000"/>
              </a:lnSpc>
              <a:spcBef>
                <a:spcPct val="0"/>
              </a:spcBef>
            </a:pPr>
            <a:r>
              <a:rPr lang="en-US" altLang="en-US" sz="1100" b="1" dirty="0">
                <a:latin typeface="Arial" panose="020B0604020202020204" pitchFamily="34" charset="0"/>
              </a:rPr>
              <a:t>Facilitator:</a:t>
            </a:r>
          </a:p>
          <a:p>
            <a:pPr eaLnBrk="1" hangingPunct="1">
              <a:lnSpc>
                <a:spcPct val="90000"/>
              </a:lnSpc>
              <a:spcBef>
                <a:spcPct val="0"/>
              </a:spcBef>
            </a:pPr>
            <a:endParaRPr lang="en-US" altLang="en-US" sz="1100" dirty="0">
              <a:latin typeface="Arial" panose="020B0604020202020204" pitchFamily="34" charset="0"/>
            </a:endParaRPr>
          </a:p>
          <a:p>
            <a:pPr eaLnBrk="1" hangingPunct="1">
              <a:lnSpc>
                <a:spcPct val="90000"/>
              </a:lnSpc>
              <a:spcBef>
                <a:spcPct val="0"/>
              </a:spcBef>
            </a:pPr>
            <a:r>
              <a:rPr lang="en-US" altLang="en-US" sz="1100" b="1" dirty="0">
                <a:latin typeface="Arial" panose="020B0604020202020204" pitchFamily="34" charset="0"/>
              </a:rPr>
              <a:t>CLARIFY:</a:t>
            </a:r>
          </a:p>
          <a:p>
            <a:pPr eaLnBrk="1" hangingPunct="1">
              <a:lnSpc>
                <a:spcPct val="90000"/>
              </a:lnSpc>
              <a:spcBef>
                <a:spcPct val="0"/>
              </a:spcBef>
            </a:pPr>
            <a:r>
              <a:rPr lang="en-US" altLang="en-US" sz="1100" i="1" dirty="0">
                <a:latin typeface="Arial" panose="020B0604020202020204" pitchFamily="34" charset="0"/>
              </a:rPr>
              <a:t>Agent Generated Registration Process</a:t>
            </a:r>
          </a:p>
          <a:p>
            <a:pPr eaLnBrk="1" hangingPunct="1">
              <a:lnSpc>
                <a:spcPct val="90000"/>
              </a:lnSpc>
              <a:spcBef>
                <a:spcPct val="0"/>
              </a:spcBef>
            </a:pPr>
            <a:r>
              <a:rPr lang="en-US" altLang="en-US" sz="1100" dirty="0">
                <a:latin typeface="Arial" panose="020B0604020202020204" pitchFamily="34" charset="0"/>
              </a:rPr>
              <a:t>Always ask your customers for permission to register them into the program.</a:t>
            </a:r>
          </a:p>
          <a:p>
            <a:pPr eaLnBrk="1" hangingPunct="1">
              <a:lnSpc>
                <a:spcPct val="90000"/>
              </a:lnSpc>
              <a:spcBef>
                <a:spcPct val="0"/>
              </a:spcBef>
            </a:pPr>
            <a:r>
              <a:rPr lang="en-US" altLang="en-US" sz="1100" dirty="0">
                <a:latin typeface="Arial" panose="020B0604020202020204" pitchFamily="34" charset="0"/>
              </a:rPr>
              <a:t>Do not have your customers call the Affinity program directly.  Always provide the customer's contact information to your relocation department who will register the lead on your behalf.</a:t>
            </a:r>
          </a:p>
          <a:p>
            <a:pPr eaLnBrk="1" hangingPunct="1">
              <a:lnSpc>
                <a:spcPct val="90000"/>
              </a:lnSpc>
              <a:spcBef>
                <a:spcPct val="0"/>
              </a:spcBef>
            </a:pPr>
            <a:endParaRPr lang="en-US" altLang="en-US" sz="1100" dirty="0">
              <a:latin typeface="Arial" panose="020B0604020202020204" pitchFamily="34" charset="0"/>
            </a:endParaRPr>
          </a:p>
          <a:p>
            <a:pPr eaLnBrk="1" hangingPunct="1">
              <a:lnSpc>
                <a:spcPct val="90000"/>
              </a:lnSpc>
              <a:spcBef>
                <a:spcPct val="0"/>
              </a:spcBef>
            </a:pPr>
            <a:endParaRPr lang="en-US" altLang="en-US" sz="1100" dirty="0">
              <a:latin typeface="Arial" panose="020B0604020202020204" pitchFamily="34" charset="0"/>
            </a:endParaRPr>
          </a:p>
          <a:p>
            <a:pPr eaLnBrk="1" hangingPunct="1">
              <a:lnSpc>
                <a:spcPct val="90000"/>
              </a:lnSpc>
              <a:spcBef>
                <a:spcPct val="0"/>
              </a:spcBef>
            </a:pPr>
            <a:endParaRPr lang="en-US" altLang="en-US" sz="1100" dirty="0">
              <a:latin typeface="Arial" panose="020B0604020202020204" pitchFamily="34" charset="0"/>
            </a:endParaRPr>
          </a:p>
        </p:txBody>
      </p:sp>
    </p:spTree>
    <p:extLst>
      <p:ext uri="{BB962C8B-B14F-4D97-AF65-F5344CB8AC3E}">
        <p14:creationId xmlns:p14="http://schemas.microsoft.com/office/powerpoint/2010/main" val="148649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Promote the Military Real Estate Programs</a:t>
            </a:r>
          </a:p>
          <a:p>
            <a:r>
              <a:rPr lang="en-US" dirty="0"/>
              <a:t>Agent: </a:t>
            </a:r>
          </a:p>
          <a:p>
            <a:r>
              <a:rPr lang="en-US" dirty="0"/>
              <a:t>By being part of the Realogy Network you have the advantage that other Brokerages in your area do not have.   You have the ability to help those who served and their families obtain home finding/selling benefits other companies cannot.</a:t>
            </a:r>
          </a:p>
          <a:p>
            <a:r>
              <a:rPr lang="en-US" dirty="0"/>
              <a:t> </a:t>
            </a:r>
          </a:p>
          <a:p>
            <a:r>
              <a:rPr lang="en-US" dirty="0"/>
              <a:t>Introducing these benefits to veterans will create loyalty as you will be seen as truly looking out for their best interest.  In turn they will refer friends/family to you.</a:t>
            </a:r>
          </a:p>
          <a:p>
            <a:r>
              <a:rPr lang="en-US" dirty="0"/>
              <a:t> </a:t>
            </a:r>
          </a:p>
          <a:p>
            <a:r>
              <a:rPr lang="en-US" dirty="0"/>
              <a:t>If a customer finds out about this benefit from another source your referral fee is higher and your commission split will be less</a:t>
            </a:r>
          </a:p>
          <a:p>
            <a:r>
              <a:rPr lang="en-US" dirty="0"/>
              <a:t> </a:t>
            </a:r>
          </a:p>
          <a:p>
            <a:r>
              <a:rPr lang="en-US" dirty="0"/>
              <a:t>Client:</a:t>
            </a:r>
          </a:p>
          <a:p>
            <a:r>
              <a:rPr lang="en-US" dirty="0"/>
              <a:t>They have the opportunity to work with qualified agents that have been trained in working for military families.</a:t>
            </a:r>
          </a:p>
          <a:p>
            <a:endParaRPr lang="en-US" dirty="0"/>
          </a:p>
        </p:txBody>
      </p:sp>
      <p:sp>
        <p:nvSpPr>
          <p:cNvPr id="4" name="Slide Number Placeholder 3"/>
          <p:cNvSpPr>
            <a:spLocks noGrp="1"/>
          </p:cNvSpPr>
          <p:nvPr>
            <p:ph type="sldNum" sz="quarter" idx="5"/>
          </p:nvPr>
        </p:nvSpPr>
        <p:spPr/>
        <p:txBody>
          <a:bodyPr/>
          <a:lstStyle/>
          <a:p>
            <a:fld id="{A0F08FBD-A0E2-450E-B0AB-C2245660B74E}" type="slidenum">
              <a:rPr lang="en-US" smtClean="0"/>
              <a:t>5</a:t>
            </a:fld>
            <a:endParaRPr lang="en-US"/>
          </a:p>
        </p:txBody>
      </p:sp>
    </p:spTree>
    <p:extLst>
      <p:ext uri="{BB962C8B-B14F-4D97-AF65-F5344CB8AC3E}">
        <p14:creationId xmlns:p14="http://schemas.microsoft.com/office/powerpoint/2010/main" val="249629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Why Promote the Military Real Estate Programs</a:t>
            </a:r>
          </a:p>
          <a:p>
            <a:r>
              <a:rPr lang="en-US" dirty="0"/>
              <a:t> </a:t>
            </a:r>
          </a:p>
          <a:p>
            <a:r>
              <a:rPr lang="en-US" dirty="0"/>
              <a:t>With military families typically moving every 2-3 years this means more opportunity for you to list/sell properties for them.  Additionally with the program being for their families also they may have several family members they refer to you.</a:t>
            </a:r>
          </a:p>
          <a:p>
            <a:r>
              <a:rPr lang="en-US" dirty="0"/>
              <a:t> </a:t>
            </a:r>
          </a:p>
          <a:p>
            <a:r>
              <a:rPr lang="en-US" dirty="0"/>
              <a:t>(I think statistics speak for themselves)</a:t>
            </a:r>
          </a:p>
          <a:p>
            <a:endParaRPr lang="en-US" dirty="0"/>
          </a:p>
        </p:txBody>
      </p:sp>
      <p:sp>
        <p:nvSpPr>
          <p:cNvPr id="4" name="Slide Number Placeholder 3"/>
          <p:cNvSpPr>
            <a:spLocks noGrp="1"/>
          </p:cNvSpPr>
          <p:nvPr>
            <p:ph type="sldNum" sz="quarter" idx="5"/>
          </p:nvPr>
        </p:nvSpPr>
        <p:spPr/>
        <p:txBody>
          <a:bodyPr/>
          <a:lstStyle/>
          <a:p>
            <a:fld id="{A0F08FBD-A0E2-450E-B0AB-C2245660B74E}" type="slidenum">
              <a:rPr lang="en-US" smtClean="0"/>
              <a:t>12</a:t>
            </a:fld>
            <a:endParaRPr lang="en-US"/>
          </a:p>
        </p:txBody>
      </p:sp>
    </p:spTree>
    <p:extLst>
      <p:ext uri="{BB962C8B-B14F-4D97-AF65-F5344CB8AC3E}">
        <p14:creationId xmlns:p14="http://schemas.microsoft.com/office/powerpoint/2010/main" val="411741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AGRs are a great way to grow your business.</a:t>
            </a:r>
          </a:p>
          <a:p>
            <a:endParaRPr lang="en-US" dirty="0"/>
          </a:p>
          <a:p>
            <a:r>
              <a:rPr lang="en-US" dirty="0"/>
              <a:t>Remember to ask everyone you speak with.  It’s a great way to continue a conversation and also get a potential client connected to you.  It builds loyalty and trust.</a:t>
            </a:r>
          </a:p>
          <a:p>
            <a:endParaRPr lang="en-US" dirty="0"/>
          </a:p>
          <a:p>
            <a:r>
              <a:rPr lang="en-US" dirty="0"/>
              <a:t>For our military, it makes them feel appreciated!  Remember they move every 2 to 3 years and they may not know ANYONE in their new destination.  Extending a little time to discuss options can make a huge impact on them and gain you a loyal new client.</a:t>
            </a:r>
          </a:p>
          <a:p>
            <a:endParaRPr lang="en-US" dirty="0"/>
          </a:p>
          <a:p>
            <a:r>
              <a:rPr lang="en-US" dirty="0"/>
              <a:t>Don’t forget clients who are Agent Generated into a program have a higher percentage of closing and returning excellent surveys!  Plus they remember you to their family and friends which means more business for you!</a:t>
            </a:r>
          </a:p>
          <a:p>
            <a:endParaRPr lang="en-US" dirty="0"/>
          </a:p>
        </p:txBody>
      </p:sp>
      <p:sp>
        <p:nvSpPr>
          <p:cNvPr id="4" name="Slide Number Placeholder 3"/>
          <p:cNvSpPr>
            <a:spLocks noGrp="1"/>
          </p:cNvSpPr>
          <p:nvPr>
            <p:ph type="sldNum" sz="quarter" idx="5"/>
          </p:nvPr>
        </p:nvSpPr>
        <p:spPr/>
        <p:txBody>
          <a:bodyPr/>
          <a:lstStyle/>
          <a:p>
            <a:fld id="{48330CB7-5B6E-4C80-BFE7-12C0262CE359}" type="slidenum">
              <a:rPr lang="en-US" smtClean="0"/>
              <a:t>14</a:t>
            </a:fld>
            <a:endParaRPr lang="en-US"/>
          </a:p>
        </p:txBody>
      </p:sp>
    </p:spTree>
    <p:extLst>
      <p:ext uri="{BB962C8B-B14F-4D97-AF65-F5344CB8AC3E}">
        <p14:creationId xmlns:p14="http://schemas.microsoft.com/office/powerpoint/2010/main" val="72704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slide to your current Buyer and Seller presentations to remind you to have the discussion about affinity programs.</a:t>
            </a:r>
          </a:p>
          <a:p>
            <a:endParaRPr lang="en-US" dirty="0"/>
          </a:p>
          <a:p>
            <a:r>
              <a:rPr lang="en-US" dirty="0"/>
              <a:t>This makes you look super successful when you tell them how many programs you are associated with.  This discussion can also set you apart from your competition in many instances.</a:t>
            </a:r>
          </a:p>
          <a:p>
            <a:endParaRPr lang="en-US" dirty="0"/>
          </a:p>
          <a:p>
            <a:r>
              <a:rPr lang="en-US" dirty="0"/>
              <a:t>Don’t forget to look for these military signs : </a:t>
            </a:r>
          </a:p>
          <a:p>
            <a:pPr marL="174708" indent="-174708">
              <a:buFont typeface="Arial" panose="020B0604020202020204" pitchFamily="34" charset="0"/>
              <a:buChar char="•"/>
            </a:pPr>
            <a:r>
              <a:rPr lang="en-US" dirty="0"/>
              <a:t>A Buyer who indicates they are getting a VA Loan</a:t>
            </a:r>
          </a:p>
          <a:p>
            <a:pPr marL="174708" indent="-174708">
              <a:buFont typeface="Arial" panose="020B0604020202020204" pitchFamily="34" charset="0"/>
              <a:buChar char="•"/>
            </a:pPr>
            <a:r>
              <a:rPr lang="en-US" dirty="0"/>
              <a:t>Military pictures or uniforms in the house</a:t>
            </a:r>
          </a:p>
          <a:p>
            <a:pPr marL="174708" indent="-174708">
              <a:buFont typeface="Arial" panose="020B0604020202020204" pitchFamily="34" charset="0"/>
              <a:buChar char="•"/>
            </a:pPr>
            <a:r>
              <a:rPr lang="en-US" dirty="0"/>
              <a:t>Veterans stickers or license plate on their car</a:t>
            </a:r>
          </a:p>
          <a:p>
            <a:r>
              <a:rPr lang="en-US" dirty="0"/>
              <a:t> </a:t>
            </a:r>
          </a:p>
        </p:txBody>
      </p:sp>
      <p:sp>
        <p:nvSpPr>
          <p:cNvPr id="4" name="Slide Number Placeholder 3"/>
          <p:cNvSpPr>
            <a:spLocks noGrp="1"/>
          </p:cNvSpPr>
          <p:nvPr>
            <p:ph type="sldNum" sz="quarter" idx="5"/>
          </p:nvPr>
        </p:nvSpPr>
        <p:spPr/>
        <p:txBody>
          <a:bodyPr/>
          <a:lstStyle/>
          <a:p>
            <a:fld id="{48330CB7-5B6E-4C80-BFE7-12C0262CE359}" type="slidenum">
              <a:rPr lang="en-US" smtClean="0"/>
              <a:t>15</a:t>
            </a:fld>
            <a:endParaRPr lang="en-US"/>
          </a:p>
        </p:txBody>
      </p:sp>
    </p:spTree>
    <p:extLst>
      <p:ext uri="{BB962C8B-B14F-4D97-AF65-F5344CB8AC3E}">
        <p14:creationId xmlns:p14="http://schemas.microsoft.com/office/powerpoint/2010/main" val="47294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highly likely that up to this point anyone who visits your Open House has not heard of any of the Affinity programs.</a:t>
            </a:r>
          </a:p>
          <a:p>
            <a:endParaRPr lang="en-US" dirty="0"/>
          </a:p>
          <a:p>
            <a:r>
              <a:rPr lang="en-US" dirty="0"/>
              <a:t>You get to be the educator and informant and it also gives you a way to connect to them.</a:t>
            </a:r>
          </a:p>
          <a:p>
            <a:endParaRPr lang="en-US" dirty="0"/>
          </a:p>
          <a:p>
            <a:r>
              <a:rPr lang="en-US" dirty="0"/>
              <a:t>Don’t forget to get a flyer in their hands before they depart so they can refer back to you and the options you offer.</a:t>
            </a:r>
          </a:p>
        </p:txBody>
      </p:sp>
      <p:sp>
        <p:nvSpPr>
          <p:cNvPr id="4" name="Slide Number Placeholder 3"/>
          <p:cNvSpPr>
            <a:spLocks noGrp="1"/>
          </p:cNvSpPr>
          <p:nvPr>
            <p:ph type="sldNum" sz="quarter" idx="5"/>
          </p:nvPr>
        </p:nvSpPr>
        <p:spPr/>
        <p:txBody>
          <a:bodyPr/>
          <a:lstStyle/>
          <a:p>
            <a:fld id="{48330CB7-5B6E-4C80-BFE7-12C0262CE359}" type="slidenum">
              <a:rPr lang="en-US" smtClean="0"/>
              <a:t>16</a:t>
            </a:fld>
            <a:endParaRPr lang="en-US"/>
          </a:p>
        </p:txBody>
      </p:sp>
    </p:spTree>
    <p:extLst>
      <p:ext uri="{BB962C8B-B14F-4D97-AF65-F5344CB8AC3E}">
        <p14:creationId xmlns:p14="http://schemas.microsoft.com/office/powerpoint/2010/main" val="391214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b="1" dirty="0"/>
              <a:t>Facilitator:</a:t>
            </a:r>
            <a:endParaRPr lang="en-US" dirty="0"/>
          </a:p>
          <a:p>
            <a:pPr eaLnBrk="1" hangingPunct="1">
              <a:spcBef>
                <a:spcPct val="0"/>
              </a:spcBef>
            </a:pPr>
            <a:r>
              <a:rPr lang="en-US" dirty="0"/>
              <a:t>Agent</a:t>
            </a:r>
            <a:r>
              <a:rPr lang="en-US" baseline="0" dirty="0"/>
              <a:t> Generated Referrals are the Network’s way of showing </a:t>
            </a:r>
            <a:r>
              <a:rPr lang="en-US" dirty="0"/>
              <a:t>the value of our partnership to our corporate affinity clients, with</a:t>
            </a:r>
            <a:r>
              <a:rPr lang="en-US" baseline="0" dirty="0"/>
              <a:t> the hope that </a:t>
            </a:r>
            <a:r>
              <a:rPr lang="en-US" dirty="0"/>
              <a:t>ultimately it will increase your market share though member referrals and subsequent recommendations. The local market holds great opportunity and has been identified as a key driver to raise member awareness and increase capture rate. </a:t>
            </a:r>
          </a:p>
          <a:p>
            <a:pPr eaLnBrk="1" hangingPunct="1">
              <a:lnSpc>
                <a:spcPct val="90000"/>
              </a:lnSpc>
              <a:spcBef>
                <a:spcPct val="0"/>
              </a:spcBef>
            </a:pPr>
            <a:endParaRPr lang="en-US" dirty="0"/>
          </a:p>
          <a:p>
            <a:pPr eaLnBrk="1" hangingPunct="1">
              <a:lnSpc>
                <a:spcPct val="90000"/>
              </a:lnSpc>
              <a:spcBef>
                <a:spcPct val="0"/>
              </a:spcBef>
            </a:pPr>
            <a:r>
              <a:rPr lang="en-US" dirty="0"/>
              <a:t>Use this time to discuss your firm and agents benefits of being able to use their Cartus and Navy</a:t>
            </a:r>
            <a:r>
              <a:rPr lang="en-US" baseline="0" dirty="0"/>
              <a:t> </a:t>
            </a:r>
            <a:r>
              <a:rPr lang="en-US" dirty="0"/>
              <a:t>affiliation to grow their personal business. </a:t>
            </a:r>
          </a:p>
          <a:p>
            <a:pPr eaLnBrk="1" hangingPunct="1">
              <a:lnSpc>
                <a:spcPct val="90000"/>
              </a:lnSpc>
              <a:spcBef>
                <a:spcPct val="0"/>
              </a:spcBef>
            </a:pPr>
            <a:endParaRPr lang="en-US" dirty="0"/>
          </a:p>
          <a:p>
            <a:pPr eaLnBrk="1" hangingPunct="1">
              <a:lnSpc>
                <a:spcPct val="90000"/>
              </a:lnSpc>
              <a:spcBef>
                <a:spcPct val="0"/>
              </a:spcBef>
            </a:pPr>
            <a:r>
              <a:rPr lang="en-US" dirty="0"/>
              <a:t> As you heard in the video, placing Agent Generated business creates not only customer loyalty but generates spin off business that they would have probably not had.  </a:t>
            </a:r>
          </a:p>
          <a:p>
            <a:pPr eaLnBrk="1" hangingPunct="1">
              <a:lnSpc>
                <a:spcPct val="90000"/>
              </a:lnSpc>
              <a:spcBef>
                <a:spcPct val="0"/>
              </a:spcBef>
            </a:pPr>
            <a:endParaRPr lang="en-US" dirty="0"/>
          </a:p>
          <a:p>
            <a:pPr eaLnBrk="1" hangingPunct="1">
              <a:lnSpc>
                <a:spcPct val="90000"/>
              </a:lnSpc>
              <a:spcBef>
                <a:spcPct val="0"/>
              </a:spcBef>
            </a:pPr>
            <a:r>
              <a:rPr lang="en-US" dirty="0"/>
              <a:t>Discuss your individual companies benefit structure to drive AGRs (i.e., favorable commission splits).</a:t>
            </a:r>
          </a:p>
          <a:p>
            <a:pPr>
              <a:buFont typeface="Arial" pitchFamily="34" charset="0"/>
              <a:buNone/>
              <a:defRPr/>
            </a:pPr>
            <a:r>
              <a:rPr lang="en-US" dirty="0"/>
              <a:t>There are 4 easy questions that an agent can ask…</a:t>
            </a:r>
          </a:p>
          <a:p>
            <a:pPr>
              <a:defRPr/>
            </a:pPr>
            <a:r>
              <a:rPr lang="en-US" dirty="0"/>
              <a:t>Are you part of any organization that offers you a real estate benefit?</a:t>
            </a:r>
          </a:p>
          <a:p>
            <a:pPr>
              <a:defRPr/>
            </a:pPr>
            <a:r>
              <a:rPr lang="en-US" dirty="0"/>
              <a:t>Have you or any member of your family served in the military?</a:t>
            </a:r>
          </a:p>
          <a:p>
            <a:pPr>
              <a:defRPr/>
            </a:pPr>
            <a:r>
              <a:rPr lang="en-US" dirty="0"/>
              <a:t>Are you part of any military organization that has relocation benefits?</a:t>
            </a:r>
          </a:p>
          <a:p>
            <a:pPr>
              <a:defRPr/>
            </a:pPr>
            <a:r>
              <a:rPr lang="en-US" dirty="0"/>
              <a:t>Who are you planning to secure your financing with?</a:t>
            </a:r>
          </a:p>
          <a:p>
            <a:pPr>
              <a:defRPr/>
            </a:pPr>
            <a:endParaRPr lang="en-US" dirty="0"/>
          </a:p>
          <a:p>
            <a:pPr eaLnBrk="1" hangingPunct="1">
              <a:lnSpc>
                <a:spcPct val="90000"/>
              </a:lnSpc>
              <a:spcBef>
                <a:spcPct val="0"/>
              </a:spcBef>
            </a:pPr>
            <a:endParaRPr lang="en-US" dirty="0"/>
          </a:p>
          <a:p>
            <a:pPr>
              <a:spcBef>
                <a:spcPct val="0"/>
              </a:spcBef>
            </a:pPr>
            <a:endParaRPr lang="en-US" altLang="en-US" b="1" dirty="0"/>
          </a:p>
        </p:txBody>
      </p:sp>
      <p:sp>
        <p:nvSpPr>
          <p:cNvPr id="4" name="Slide Number Placeholder 3"/>
          <p:cNvSpPr>
            <a:spLocks noGrp="1"/>
          </p:cNvSpPr>
          <p:nvPr>
            <p:ph type="sldNum" sz="quarter" idx="10"/>
          </p:nvPr>
        </p:nvSpPr>
        <p:spPr/>
        <p:txBody>
          <a:bodyPr/>
          <a:lstStyle/>
          <a:p>
            <a:fld id="{FAA43722-C24C-4A6A-B0C5-42AF8B857D2F}" type="slidenum">
              <a:rPr lang="en-US" smtClean="0"/>
              <a:pPr/>
              <a:t>17</a:t>
            </a:fld>
            <a:endParaRPr lang="en-US" dirty="0"/>
          </a:p>
        </p:txBody>
      </p:sp>
    </p:spTree>
    <p:extLst>
      <p:ext uri="{BB962C8B-B14F-4D97-AF65-F5344CB8AC3E}">
        <p14:creationId xmlns:p14="http://schemas.microsoft.com/office/powerpoint/2010/main" val="192546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s/slide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s/slide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2AC24A9-CCB6-4F8D-B8DB-C2F3692CFA5A}" type="datetimeFigureOut">
              <a:rPr lang="en-US" smtClean="0"/>
              <a:t>12/2/2021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2DC25EE-239B-4C5F-AAD1-255A7D5F1EE2}"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114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7692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7199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9" name="Rectangle 8"/>
          <p:cNvSpPr/>
          <p:nvPr userDrawn="1"/>
        </p:nvSpPr>
        <p:spPr>
          <a:xfrm>
            <a:off x="0" y="6454471"/>
            <a:ext cx="12192000" cy="4114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dirty="0">
              <a:solidFill>
                <a:srgbClr val="FFFFFF"/>
              </a:solidFill>
            </a:endParaRPr>
          </a:p>
        </p:txBody>
      </p:sp>
      <p:sp>
        <p:nvSpPr>
          <p:cNvPr id="6" name="Title 1"/>
          <p:cNvSpPr>
            <a:spLocks noGrp="1"/>
          </p:cNvSpPr>
          <p:nvPr>
            <p:ph type="title" hasCustomPrompt="1"/>
          </p:nvPr>
        </p:nvSpPr>
        <p:spPr>
          <a:xfrm>
            <a:off x="508000" y="152400"/>
            <a:ext cx="10972800" cy="990600"/>
          </a:xfrm>
        </p:spPr>
        <p:txBody>
          <a:bodyPr/>
          <a:lstStyle>
            <a:lvl1pPr>
              <a:defRPr spc="0" baseline="0"/>
            </a:lvl1pPr>
          </a:lstStyle>
          <a:p>
            <a:r>
              <a:rPr lang="en-US" dirty="0"/>
              <a:t>Click To Edit Master Title Style</a:t>
            </a:r>
          </a:p>
        </p:txBody>
      </p:sp>
      <p:sp>
        <p:nvSpPr>
          <p:cNvPr id="11" name="TextBox 10"/>
          <p:cNvSpPr txBox="1"/>
          <p:nvPr userDrawn="1"/>
        </p:nvSpPr>
        <p:spPr>
          <a:xfrm>
            <a:off x="7974849" y="6516344"/>
            <a:ext cx="3352800" cy="261610"/>
          </a:xfrm>
          <a:prstGeom prst="rect">
            <a:avLst/>
          </a:prstGeom>
          <a:noFill/>
        </p:spPr>
        <p:txBody>
          <a:bodyPr wrap="square" rtlCol="0">
            <a:spAutoFit/>
          </a:bodyPr>
          <a:lstStyle/>
          <a:p>
            <a:pPr algn="r"/>
            <a:r>
              <a:rPr lang="en-US" sz="1100" baseline="0" dirty="0">
                <a:solidFill>
                  <a:srgbClr val="FFFFFF"/>
                </a:solidFill>
                <a:effectLst/>
                <a:latin typeface="Verdana" pitchFamily="34" charset="0"/>
                <a:ea typeface="Verdana" pitchFamily="34" charset="0"/>
                <a:cs typeface="Verdana" pitchFamily="34" charset="0"/>
              </a:rPr>
              <a:t>CNAS </a:t>
            </a:r>
            <a:r>
              <a:rPr lang="en-US" sz="1100" dirty="0">
                <a:solidFill>
                  <a:srgbClr val="FFFFFF"/>
                </a:solidFill>
                <a:effectLst/>
                <a:latin typeface="Verdana" pitchFamily="34" charset="0"/>
                <a:ea typeface="Verdana" pitchFamily="34" charset="0"/>
                <a:cs typeface="Verdana" pitchFamily="34" charset="0"/>
              </a:rPr>
              <a:t>│ Cartus │  </a:t>
            </a:r>
          </a:p>
        </p:txBody>
      </p:sp>
      <p:sp>
        <p:nvSpPr>
          <p:cNvPr id="8" name="Slide Number Placeholder 26"/>
          <p:cNvSpPr>
            <a:spLocks noGrp="1"/>
          </p:cNvSpPr>
          <p:nvPr>
            <p:ph type="sldNum" sz="quarter" idx="4"/>
          </p:nvPr>
        </p:nvSpPr>
        <p:spPr>
          <a:xfrm>
            <a:off x="11205029" y="6470760"/>
            <a:ext cx="377372" cy="365125"/>
          </a:xfrm>
          <a:prstGeom prst="rect">
            <a:avLst/>
          </a:prstGeom>
        </p:spPr>
        <p:txBody>
          <a:bodyPr vert="horz" lIns="0" tIns="0" rIns="0" bIns="0" rtlCol="0" anchor="ctr"/>
          <a:lstStyle>
            <a:lvl1pPr algn="ctr">
              <a:defRPr sz="900">
                <a:solidFill>
                  <a:schemeClr val="bg1"/>
                </a:solidFill>
                <a:latin typeface="Verdana" pitchFamily="34" charset="0"/>
                <a:ea typeface="Verdana" pitchFamily="34" charset="0"/>
                <a:cs typeface="Verdana" pitchFamily="34" charset="0"/>
              </a:defRPr>
            </a:lvl1pPr>
          </a:lstStyle>
          <a:p>
            <a:fld id="{0E28E374-D68E-49D2-B642-20C05F86E037}" type="slidenum">
              <a:rPr lang="en-US" smtClean="0">
                <a:solidFill>
                  <a:srgbClr val="FFFFFF"/>
                </a:solidFill>
              </a:rPr>
              <a:pPr/>
              <a:t>‹#›</a:t>
            </a:fld>
            <a:endParaRPr lang="en-US" dirty="0">
              <a:solidFill>
                <a:srgbClr val="FFFFFF"/>
              </a:solidFill>
            </a:endParaRPr>
          </a:p>
        </p:txBody>
      </p:sp>
      <p:sp>
        <p:nvSpPr>
          <p:cNvPr id="19" name="Text Placeholder 8"/>
          <p:cNvSpPr>
            <a:spLocks noGrp="1"/>
          </p:cNvSpPr>
          <p:nvPr>
            <p:ph type="body" sz="quarter" idx="11"/>
          </p:nvPr>
        </p:nvSpPr>
        <p:spPr>
          <a:xfrm>
            <a:off x="508000" y="1447800"/>
            <a:ext cx="10972800" cy="4724400"/>
          </a:xfrm>
        </p:spPr>
        <p:txBody>
          <a:bodyPr>
            <a:normAutofit/>
          </a:bodyPr>
          <a:lstStyle>
            <a:lvl1pPr marL="231775" indent="-231775">
              <a:spcBef>
                <a:spcPts val="400"/>
              </a:spcBef>
              <a:buFont typeface="Arial" pitchFamily="34" charset="0"/>
              <a:buChar char="•"/>
              <a:defRPr sz="1600"/>
            </a:lvl1pPr>
            <a:lvl2pPr marL="512763" indent="-285750">
              <a:buFont typeface="Verdana" pitchFamily="34" charset="0"/>
              <a:buChar char="‒"/>
              <a:defRPr sz="1600"/>
            </a:lvl2pPr>
            <a:lvl3pPr marL="801688" indent="-228600">
              <a:defRPr/>
            </a:lvl3pPr>
          </a:lstStyle>
          <a:p>
            <a:pPr lvl="0"/>
            <a:r>
              <a:rPr lang="en-US" dirty="0"/>
              <a:t>Click to edit Master text styles</a:t>
            </a:r>
          </a:p>
          <a:p>
            <a:pPr lvl="1"/>
            <a:r>
              <a:rPr lang="en-US" dirty="0"/>
              <a:t>Second level</a:t>
            </a:r>
          </a:p>
          <a:p>
            <a:pPr lvl="2"/>
            <a:r>
              <a:rPr lang="en-US" dirty="0"/>
              <a:t>Third level</a:t>
            </a:r>
          </a:p>
        </p:txBody>
      </p:sp>
      <p:sp>
        <p:nvSpPr>
          <p:cNvPr id="15" name="Text Placeholder 12"/>
          <p:cNvSpPr>
            <a:spLocks noGrp="1"/>
          </p:cNvSpPr>
          <p:nvPr>
            <p:ph type="body" sz="quarter" idx="12"/>
          </p:nvPr>
        </p:nvSpPr>
        <p:spPr>
          <a:xfrm>
            <a:off x="527352" y="838200"/>
            <a:ext cx="10972800" cy="228600"/>
          </a:xfrm>
        </p:spPr>
        <p:txBody>
          <a:bodyPr>
            <a:noAutofit/>
          </a:bodyPr>
          <a:lstStyle>
            <a:lvl1pPr>
              <a:defRPr sz="1200">
                <a:latin typeface="Verdana" pitchFamily="34" charset="0"/>
                <a:ea typeface="Verdana" pitchFamily="34" charset="0"/>
                <a:cs typeface="Verdana" pitchFamily="34" charset="0"/>
              </a:defRPr>
            </a:lvl1pPr>
            <a:lvl2pPr>
              <a:defRPr sz="1200">
                <a:latin typeface="Verdana" pitchFamily="34" charset="0"/>
                <a:ea typeface="Verdana" pitchFamily="34" charset="0"/>
                <a:cs typeface="Verdana" pitchFamily="34" charset="0"/>
              </a:defRPr>
            </a:lvl2pPr>
            <a:lvl3pPr>
              <a:defRPr sz="1200">
                <a:latin typeface="Verdana" pitchFamily="34" charset="0"/>
                <a:ea typeface="Verdana" pitchFamily="34" charset="0"/>
                <a:cs typeface="Verdana" pitchFamily="34" charset="0"/>
              </a:defRPr>
            </a:lvl3pPr>
            <a:lvl4pPr>
              <a:defRPr sz="1200">
                <a:latin typeface="Verdana" pitchFamily="34" charset="0"/>
                <a:ea typeface="Verdana" pitchFamily="34" charset="0"/>
                <a:cs typeface="Verdana" pitchFamily="34" charset="0"/>
              </a:defRPr>
            </a:lvl4pPr>
            <a:lvl5pPr>
              <a:defRPr sz="1200">
                <a:latin typeface="Verdana" pitchFamily="34" charset="0"/>
                <a:ea typeface="Verdana" pitchFamily="34" charset="0"/>
                <a:cs typeface="Verdana" pitchFamily="34" charset="0"/>
              </a:defRPr>
            </a:lvl5pPr>
          </a:lstStyle>
          <a:p>
            <a:pPr lvl="0"/>
            <a:r>
              <a:rPr lang="en-US" dirty="0"/>
              <a:t>Click to edit Master text styles</a:t>
            </a:r>
          </a:p>
        </p:txBody>
      </p:sp>
      <p:pic>
        <p:nvPicPr>
          <p:cNvPr id="18" name="Picture 17" descr="Business Fit.png">
            <a:hlinkClick r:id="" action="ppaction://noaction"/>
          </p:cNvPr>
          <p:cNvPicPr>
            <a:picLocks noChangeAspect="1"/>
          </p:cNvPicPr>
          <p:nvPr userDrawn="1"/>
        </p:nvPicPr>
        <p:blipFill>
          <a:blip r:embed="rId2" cstate="print"/>
          <a:stretch>
            <a:fillRect/>
          </a:stretch>
        </p:blipFill>
        <p:spPr>
          <a:xfrm>
            <a:off x="2255520" y="6324600"/>
            <a:ext cx="487680" cy="365760"/>
          </a:xfrm>
          <a:prstGeom prst="rect">
            <a:avLst/>
          </a:prstGeom>
          <a:effectLst>
            <a:outerShdw blurRad="38100" dist="12700" dir="2700000" algn="tl" rotWithShape="0">
              <a:schemeClr val="tx1">
                <a:alpha val="63000"/>
              </a:schemeClr>
            </a:outerShdw>
          </a:effectLst>
        </p:spPr>
      </p:pic>
      <p:pic>
        <p:nvPicPr>
          <p:cNvPr id="20" name="Picture 19" descr="Technology.png">
            <a:hlinkClick r:id="" action="ppaction://noaction"/>
          </p:cNvPr>
          <p:cNvPicPr>
            <a:picLocks noChangeAspect="1"/>
          </p:cNvPicPr>
          <p:nvPr userDrawn="1"/>
        </p:nvPicPr>
        <p:blipFill>
          <a:blip r:embed="rId3" cstate="print"/>
          <a:stretch>
            <a:fillRect/>
          </a:stretch>
        </p:blipFill>
        <p:spPr>
          <a:xfrm>
            <a:off x="1706880" y="6324600"/>
            <a:ext cx="487680" cy="365760"/>
          </a:xfrm>
          <a:prstGeom prst="rect">
            <a:avLst/>
          </a:prstGeom>
          <a:effectLst>
            <a:outerShdw blurRad="38100" dist="12700" dir="2700000" algn="tl" rotWithShape="0">
              <a:schemeClr val="tx1">
                <a:alpha val="63000"/>
              </a:schemeClr>
            </a:outerShdw>
          </a:effectLst>
        </p:spPr>
      </p:pic>
      <p:pic>
        <p:nvPicPr>
          <p:cNvPr id="12" name="Picture 11" descr="Working Together.png">
            <a:hlinkClick r:id="rId4" action="ppaction://hlinksldjump"/>
          </p:cNvPr>
          <p:cNvPicPr>
            <a:picLocks noChangeAspect="1"/>
          </p:cNvPicPr>
          <p:nvPr userDrawn="1"/>
        </p:nvPicPr>
        <p:blipFill>
          <a:blip r:embed="rId5" cstate="print"/>
          <a:stretch>
            <a:fillRect/>
          </a:stretch>
        </p:blipFill>
        <p:spPr>
          <a:xfrm>
            <a:off x="609600" y="6324600"/>
            <a:ext cx="487680" cy="365760"/>
          </a:xfrm>
          <a:prstGeom prst="rect">
            <a:avLst/>
          </a:prstGeom>
          <a:effectLst>
            <a:outerShdw blurRad="38100" dist="12700" dir="2700000" algn="tl" rotWithShape="0">
              <a:schemeClr val="tx1">
                <a:alpha val="63000"/>
              </a:schemeClr>
            </a:outerShdw>
          </a:effectLst>
        </p:spPr>
      </p:pic>
      <p:pic>
        <p:nvPicPr>
          <p:cNvPr id="13" name="Picture 12" descr="Supporting EEs.png">
            <a:hlinkClick r:id="" action="ppaction://noaction"/>
          </p:cNvPr>
          <p:cNvPicPr>
            <a:picLocks noChangeAspect="1"/>
          </p:cNvPicPr>
          <p:nvPr userDrawn="1"/>
        </p:nvPicPr>
        <p:blipFill>
          <a:blip r:embed="rId6" cstate="print"/>
          <a:stretch>
            <a:fillRect/>
          </a:stretch>
        </p:blipFill>
        <p:spPr>
          <a:xfrm>
            <a:off x="1158240" y="6324600"/>
            <a:ext cx="487680" cy="365760"/>
          </a:xfrm>
          <a:prstGeom prst="rect">
            <a:avLst/>
          </a:prstGeom>
          <a:effectLst>
            <a:outerShdw blurRad="38100" dist="12700" dir="2700000" algn="tl" rotWithShape="0">
              <a:schemeClr val="tx1">
                <a:alpha val="63000"/>
              </a:schemeClr>
            </a:outerShdw>
          </a:effectLst>
        </p:spPr>
      </p:pic>
    </p:spTree>
    <p:extLst>
      <p:ext uri="{BB962C8B-B14F-4D97-AF65-F5344CB8AC3E}">
        <p14:creationId xmlns:p14="http://schemas.microsoft.com/office/powerpoint/2010/main" val="58738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
        <p:nvSpPr>
          <p:cNvPr id="2" name="Rectangle 1"/>
          <p:cNvSpPr/>
          <p:nvPr userDrawn="1"/>
        </p:nvSpPr>
        <p:spPr>
          <a:xfrm>
            <a:off x="0" y="6454776"/>
            <a:ext cx="12192000" cy="411163"/>
          </a:xfrm>
          <a:prstGeom prst="rect">
            <a:avLst/>
          </a:prstGeom>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800" dirty="0">
              <a:solidFill>
                <a:srgbClr val="FFFFFF"/>
              </a:solidFill>
            </a:endParaRPr>
          </a:p>
        </p:txBody>
      </p:sp>
      <p:sp>
        <p:nvSpPr>
          <p:cNvPr id="3" name="TextBox 5"/>
          <p:cNvSpPr txBox="1">
            <a:spLocks noChangeArrowheads="1"/>
          </p:cNvSpPr>
          <p:nvPr userDrawn="1"/>
        </p:nvSpPr>
        <p:spPr bwMode="auto">
          <a:xfrm>
            <a:off x="7975600" y="6516689"/>
            <a:ext cx="3352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1100">
                <a:solidFill>
                  <a:srgbClr val="FFFFFF"/>
                </a:solidFill>
                <a:latin typeface="Verdana" panose="020B0604030504040204" pitchFamily="34" charset="0"/>
              </a:rPr>
              <a:t>CNAS │ Cartus │  </a:t>
            </a:r>
          </a:p>
        </p:txBody>
      </p:sp>
      <p:pic>
        <p:nvPicPr>
          <p:cNvPr id="4" name="Picture 3" descr="Business Fit.png"/>
          <p:cNvPicPr>
            <a:picLocks noChangeAspect="1"/>
          </p:cNvPicPr>
          <p:nvPr userDrawn="1"/>
        </p:nvPicPr>
        <p:blipFill>
          <a:blip r:embed="rId2"/>
          <a:stretch>
            <a:fillRect/>
          </a:stretch>
        </p:blipFill>
        <p:spPr>
          <a:xfrm>
            <a:off x="2256368" y="6324601"/>
            <a:ext cx="486833" cy="365125"/>
          </a:xfrm>
          <a:prstGeom prst="rect">
            <a:avLst/>
          </a:prstGeom>
          <a:effectLst>
            <a:outerShdw blurRad="38100" dist="12700" dir="2700000" algn="tl" rotWithShape="0">
              <a:schemeClr val="tx1">
                <a:alpha val="63000"/>
              </a:schemeClr>
            </a:outerShdw>
          </a:effectLst>
        </p:spPr>
      </p:pic>
      <p:pic>
        <p:nvPicPr>
          <p:cNvPr id="5" name="Picture 4" descr="Technology.png"/>
          <p:cNvPicPr>
            <a:picLocks noChangeAspect="1"/>
          </p:cNvPicPr>
          <p:nvPr userDrawn="1"/>
        </p:nvPicPr>
        <p:blipFill>
          <a:blip r:embed="rId3"/>
          <a:stretch>
            <a:fillRect/>
          </a:stretch>
        </p:blipFill>
        <p:spPr>
          <a:xfrm>
            <a:off x="1706034" y="6324601"/>
            <a:ext cx="488951" cy="365125"/>
          </a:xfrm>
          <a:prstGeom prst="rect">
            <a:avLst/>
          </a:prstGeom>
          <a:effectLst>
            <a:outerShdw blurRad="38100" dist="12700" dir="2700000" algn="tl" rotWithShape="0">
              <a:schemeClr val="tx1">
                <a:alpha val="63000"/>
              </a:schemeClr>
            </a:outerShdw>
          </a:effectLst>
        </p:spPr>
      </p:pic>
      <p:pic>
        <p:nvPicPr>
          <p:cNvPr id="6" name="Picture 5" descr="Working Together.png">
            <a:hlinkClick r:id="rId4" action="ppaction://hlinksldjump"/>
          </p:cNvPr>
          <p:cNvPicPr>
            <a:picLocks noChangeAspect="1"/>
          </p:cNvPicPr>
          <p:nvPr userDrawn="1"/>
        </p:nvPicPr>
        <p:blipFill>
          <a:blip r:embed="rId5"/>
          <a:stretch>
            <a:fillRect/>
          </a:stretch>
        </p:blipFill>
        <p:spPr>
          <a:xfrm>
            <a:off x="609601" y="6324601"/>
            <a:ext cx="486833" cy="365125"/>
          </a:xfrm>
          <a:prstGeom prst="rect">
            <a:avLst/>
          </a:prstGeom>
          <a:effectLst>
            <a:outerShdw blurRad="38100" dist="12700" dir="2700000" algn="tl" rotWithShape="0">
              <a:schemeClr val="tx1">
                <a:alpha val="63000"/>
              </a:schemeClr>
            </a:outerShdw>
          </a:effectLst>
        </p:spPr>
      </p:pic>
      <p:pic>
        <p:nvPicPr>
          <p:cNvPr id="7" name="Picture 6" descr="Supporting EEs.png"/>
          <p:cNvPicPr>
            <a:picLocks noChangeAspect="1"/>
          </p:cNvPicPr>
          <p:nvPr userDrawn="1"/>
        </p:nvPicPr>
        <p:blipFill>
          <a:blip r:embed="rId6"/>
          <a:stretch>
            <a:fillRect/>
          </a:stretch>
        </p:blipFill>
        <p:spPr>
          <a:xfrm>
            <a:off x="1157818" y="6324601"/>
            <a:ext cx="488949" cy="365125"/>
          </a:xfrm>
          <a:prstGeom prst="rect">
            <a:avLst/>
          </a:prstGeom>
          <a:effectLst>
            <a:outerShdw blurRad="38100" dist="12700" dir="2700000" algn="tl" rotWithShape="0">
              <a:schemeClr val="tx1">
                <a:alpha val="63000"/>
              </a:schemeClr>
            </a:outerShdw>
          </a:effectLst>
        </p:spPr>
      </p:pic>
      <p:sp>
        <p:nvSpPr>
          <p:cNvPr id="8" name="Slide Number Placeholder 26"/>
          <p:cNvSpPr>
            <a:spLocks noGrp="1"/>
          </p:cNvSpPr>
          <p:nvPr>
            <p:ph type="sldNum" sz="quarter" idx="10"/>
          </p:nvPr>
        </p:nvSpPr>
        <p:spPr>
          <a:xfrm>
            <a:off x="11205634" y="6470651"/>
            <a:ext cx="376767" cy="365125"/>
          </a:xfrm>
        </p:spPr>
        <p:txBody>
          <a:bodyPr/>
          <a:lstStyle>
            <a:lvl1pPr algn="ctr">
              <a:defRPr sz="900" smtClean="0">
                <a:solidFill>
                  <a:srgbClr val="FFFFFF"/>
                </a:solidFill>
                <a:latin typeface="Verdana" pitchFamily="34" charset="0"/>
                <a:ea typeface="Verdana" pitchFamily="34" charset="0"/>
                <a:cs typeface="Verdana" pitchFamily="34" charset="0"/>
              </a:defRPr>
            </a:lvl1pPr>
          </a:lstStyle>
          <a:p>
            <a:pPr>
              <a:defRPr/>
            </a:pPr>
            <a:fld id="{3117B8AC-D639-4BB1-9F19-7EEBCE188BC0}" type="slidenum">
              <a:rPr lang="en-US"/>
              <a:pPr>
                <a:defRPr/>
              </a:pPr>
              <a:t>‹#›</a:t>
            </a:fld>
            <a:endParaRPr lang="en-US" dirty="0"/>
          </a:p>
        </p:txBody>
      </p:sp>
    </p:spTree>
    <p:extLst>
      <p:ext uri="{BB962C8B-B14F-4D97-AF65-F5344CB8AC3E}">
        <p14:creationId xmlns:p14="http://schemas.microsoft.com/office/powerpoint/2010/main" val="402414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4"/>
            <a:ext cx="12198096" cy="1370230"/>
          </a:xfrm>
          <a:prstGeom prst="rect">
            <a:avLst/>
          </a:prstGeom>
        </p:spPr>
      </p:pic>
      <p:sp>
        <p:nvSpPr>
          <p:cNvPr id="2" name="Title 1"/>
          <p:cNvSpPr>
            <a:spLocks noGrp="1"/>
          </p:cNvSpPr>
          <p:nvPr>
            <p:ph type="title"/>
          </p:nvPr>
        </p:nvSpPr>
        <p:spPr>
          <a:xfrm>
            <a:off x="493690" y="90153"/>
            <a:ext cx="8414424" cy="1023249"/>
          </a:xfrm>
        </p:spPr>
        <p:txBody>
          <a:bodyPr anchor="b">
            <a:normAutofit/>
          </a:bodyPr>
          <a:lstStyle>
            <a:lvl1pPr>
              <a:defRPr sz="3400">
                <a:solidFill>
                  <a:schemeClr val="bg1"/>
                </a:solidFill>
                <a:latin typeface="+mn-lt"/>
              </a:defRPr>
            </a:lvl1pPr>
          </a:lstStyle>
          <a:p>
            <a:r>
              <a:rPr lang="en-US"/>
              <a:t>Click to edit Master title style</a:t>
            </a:r>
          </a:p>
        </p:txBody>
      </p:sp>
      <p:sp>
        <p:nvSpPr>
          <p:cNvPr id="5" name="Footer Placeholder 4"/>
          <p:cNvSpPr>
            <a:spLocks noGrp="1"/>
          </p:cNvSpPr>
          <p:nvPr>
            <p:ph type="ftr" sz="quarter" idx="11"/>
          </p:nvPr>
        </p:nvSpPr>
        <p:spPr>
          <a:xfrm>
            <a:off x="8869921" y="6469615"/>
            <a:ext cx="2604349" cy="278131"/>
          </a:xfrm>
          <a:prstGeom prst="rect">
            <a:avLst/>
          </a:prstGeom>
        </p:spPr>
        <p:txBody>
          <a:bodyPr/>
          <a:lstStyle>
            <a:lvl1pPr algn="r">
              <a:defRPr sz="1100">
                <a:solidFill>
                  <a:schemeClr val="tx1"/>
                </a:solidFill>
              </a:defRPr>
            </a:lvl1pPr>
          </a:lstStyle>
          <a:p>
            <a:r>
              <a:rPr lang="en-US" dirty="0"/>
              <a:t>AARP Real Estate Benefits by Realogy   </a:t>
            </a:r>
            <a:r>
              <a:rPr lang="en-US" dirty="0">
                <a:solidFill>
                  <a:schemeClr val="accent1"/>
                </a:solidFill>
              </a:rPr>
              <a:t>|</a:t>
            </a:r>
          </a:p>
        </p:txBody>
      </p:sp>
      <p:sp>
        <p:nvSpPr>
          <p:cNvPr id="6" name="Slide Number Placeholder 5"/>
          <p:cNvSpPr>
            <a:spLocks noGrp="1"/>
          </p:cNvSpPr>
          <p:nvPr>
            <p:ph type="sldNum" sz="quarter" idx="12"/>
          </p:nvPr>
        </p:nvSpPr>
        <p:spPr>
          <a:xfrm>
            <a:off x="11239500" y="6469615"/>
            <a:ext cx="469541" cy="278131"/>
          </a:xfrm>
          <a:prstGeom prst="rect">
            <a:avLst/>
          </a:prstGeom>
        </p:spPr>
        <p:txBody>
          <a:bodyPr/>
          <a:lstStyle>
            <a:lvl1pPr algn="r">
              <a:defRPr sz="1100">
                <a:solidFill>
                  <a:schemeClr val="tx1"/>
                </a:solidFill>
              </a:defRPr>
            </a:lvl1pPr>
          </a:lstStyle>
          <a:p>
            <a:fld id="{573C3E4F-781F-458D-B9F5-7751A4015BF3}" type="slidenum">
              <a:rPr lang="en-US" smtClean="0"/>
              <a:pPr/>
              <a:t>‹#›</a:t>
            </a:fld>
            <a:endParaRPr lang="en-US"/>
          </a:p>
        </p:txBody>
      </p:sp>
      <p:sp>
        <p:nvSpPr>
          <p:cNvPr id="8" name="Rectangle 7"/>
          <p:cNvSpPr/>
          <p:nvPr userDrawn="1"/>
        </p:nvSpPr>
        <p:spPr>
          <a:xfrm>
            <a:off x="0" y="6185734"/>
            <a:ext cx="12192000" cy="164592"/>
          </a:xfrm>
          <a:prstGeom prst="rect">
            <a:avLst/>
          </a:prstGeom>
          <a:solidFill>
            <a:srgbClr val="004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345638" y="0"/>
            <a:ext cx="2846362" cy="1370914"/>
          </a:xfrm>
          <a:prstGeom prst="rect">
            <a:avLst/>
          </a:prstGeom>
          <a:solidFill>
            <a:srgbClr val="F8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evron 9"/>
          <p:cNvSpPr/>
          <p:nvPr userDrawn="1"/>
        </p:nvSpPr>
        <p:spPr>
          <a:xfrm rot="10800000">
            <a:off x="8994882" y="0"/>
            <a:ext cx="539644" cy="1370914"/>
          </a:xfrm>
          <a:prstGeom prst="chevron">
            <a:avLst>
              <a:gd name="adj" fmla="val 50633"/>
            </a:avLst>
          </a:prstGeom>
          <a:solidFill>
            <a:srgbClr val="004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userDrawn="1"/>
        </p:nvSpPr>
        <p:spPr>
          <a:xfrm>
            <a:off x="9401804" y="343961"/>
            <a:ext cx="2611152" cy="769441"/>
          </a:xfrm>
          <a:prstGeom prst="rect">
            <a:avLst/>
          </a:prstGeom>
          <a:noFill/>
        </p:spPr>
        <p:txBody>
          <a:bodyPr wrap="square" rtlCol="0">
            <a:spAutoFit/>
          </a:bodyPr>
          <a:lstStyle/>
          <a:p>
            <a:pPr algn="ctr"/>
            <a:r>
              <a:rPr lang="en-US" sz="2200" b="1" kern="1200" dirty="0">
                <a:solidFill>
                  <a:srgbClr val="004844"/>
                </a:solidFill>
                <a:effectLst/>
                <a:latin typeface="Eras Medium ITC" panose="020B0602030504020804" pitchFamily="34" charset="0"/>
                <a:ea typeface="+mn-ea"/>
                <a:cs typeface="+mn-cs"/>
              </a:rPr>
              <a:t>Affinity “A” Team Agent Training</a:t>
            </a:r>
            <a:endParaRPr lang="en-US" sz="2200" b="1" dirty="0">
              <a:solidFill>
                <a:srgbClr val="004844"/>
              </a:solidFill>
              <a:latin typeface="Eras Medium ITC" panose="020B0602030504020804" pitchFamily="34" charset="0"/>
            </a:endParaRPr>
          </a:p>
        </p:txBody>
      </p:sp>
    </p:spTree>
    <p:extLst>
      <p:ext uri="{BB962C8B-B14F-4D97-AF65-F5344CB8AC3E}">
        <p14:creationId xmlns:p14="http://schemas.microsoft.com/office/powerpoint/2010/main" val="321600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556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2AC24A9-CCB6-4F8D-B8DB-C2F3692CFA5A}" type="datetimeFigureOut">
              <a:rPr lang="en-US" smtClean="0"/>
              <a:t>12/2/2021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2DC25EE-239B-4C5F-AAD1-255A7D5F1EE2}"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162637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0731578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821843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814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870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02AC24A9-CCB6-4F8D-B8DB-C2F3692CFA5A}" type="datetimeFigureOut">
              <a:rPr lang="en-US" smtClean="0"/>
              <a:t>12/2/2021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B2DC25EE-239B-4C5F-AAD1-255A7D5F1EE2}"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355821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02AC24A9-CCB6-4F8D-B8DB-C2F3692CFA5A}" type="datetimeFigureOut">
              <a:rPr lang="en-US" smtClean="0"/>
              <a:t>12/2/2021</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5374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2AC24A9-CCB6-4F8D-B8DB-C2F3692CFA5A}" type="datetimeFigureOut">
              <a:rPr lang="en-US" smtClean="0"/>
              <a:t>12/2/2021</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2DC25EE-239B-4C5F-AAD1-255A7D5F1EE2}"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343182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alestateperk.com/RealogyMilitaryReward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9.jpeg"/><Relationship Id="rId5" Type="http://schemas.openxmlformats.org/officeDocument/2006/relationships/hyperlink" Target="http://www.google.com/url?sa=i&amp;rct=j&amp;q=&amp;esrc=s&amp;source=images&amp;cd=&amp;ved=2ahUKEwibqK7C35znAhULsJ4KHSsRBvoQjRx6BAgBEAQ&amp;url=http%3A%2F%2Fwww.clipartpanda.com%2Fcategories%2Fhome-clip-art-free&amp;psig=AOvVaw3akVm2wqrl5xtwEYi7XcdC&amp;ust=1579972798920793" TargetMode="Externa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89E56802-02C4-406A-B493-BAD3ECAED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4" name="Rectangle 23">
            <a:extLst>
              <a:ext uri="{FF2B5EF4-FFF2-40B4-BE49-F238E27FC236}">
                <a16:creationId xmlns:a16="http://schemas.microsoft.com/office/drawing/2014/main" id="{6B3C8B67-A511-4365-BCFF-14A0D0905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5EB5C8F0-2881-4184-92C6-0E251C42A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1999" cy="4292600"/>
          </a:xfrm>
          <a:prstGeom prst="rect">
            <a:avLst/>
          </a:prstGeom>
          <a:solidFill>
            <a:schemeClr val="bg2"/>
          </a:solidFill>
          <a:ln w="0">
            <a:noFill/>
            <a:prstDash val="solid"/>
            <a:round/>
            <a:headEnd/>
            <a:tailEnd/>
          </a:ln>
        </p:spPr>
        <p:txBody>
          <a:bodyPr rtlCol="0" anchor="ctr"/>
          <a:lstStyle/>
          <a:p>
            <a:pPr algn="ctr"/>
            <a:endParaRPr lang="en-US"/>
          </a:p>
        </p:txBody>
      </p:sp>
      <p:pic>
        <p:nvPicPr>
          <p:cNvPr id="6" name="Picture 5" descr="A picture containing indoor, table, sitting, black&#10;&#10;Description automatically generated">
            <a:extLst>
              <a:ext uri="{FF2B5EF4-FFF2-40B4-BE49-F238E27FC236}">
                <a16:creationId xmlns:a16="http://schemas.microsoft.com/office/drawing/2014/main" id="{1A442065-8872-4490-AFDA-A0B5BFC6B10C}"/>
              </a:ext>
            </a:extLst>
          </p:cNvPr>
          <p:cNvPicPr>
            <a:picLocks noChangeAspect="1"/>
          </p:cNvPicPr>
          <p:nvPr/>
        </p:nvPicPr>
        <p:blipFill rotWithShape="1">
          <a:blip r:embed="rId2">
            <a:extLst>
              <a:ext uri="{28A0092B-C50C-407E-A947-70E740481C1C}">
                <a14:useLocalDpi xmlns:a14="http://schemas.microsoft.com/office/drawing/2010/main" val="0"/>
              </a:ext>
            </a:extLst>
          </a:blip>
          <a:srcRect l="989" r="8211" b="3"/>
          <a:stretch/>
        </p:blipFill>
        <p:spPr>
          <a:xfrm>
            <a:off x="157608" y="119575"/>
            <a:ext cx="6095980" cy="3944127"/>
          </a:xfrm>
          <a:prstGeom prst="rect">
            <a:avLst/>
          </a:prstGeom>
        </p:spPr>
      </p:pic>
      <p:pic>
        <p:nvPicPr>
          <p:cNvPr id="8" name="Picture 7" descr="A close up of a sign&#10;&#10;Description automatically generated">
            <a:extLst>
              <a:ext uri="{FF2B5EF4-FFF2-40B4-BE49-F238E27FC236}">
                <a16:creationId xmlns:a16="http://schemas.microsoft.com/office/drawing/2014/main" id="{2B58E843-D466-464D-BF54-F5E120F05730}"/>
              </a:ext>
            </a:extLst>
          </p:cNvPr>
          <p:cNvPicPr>
            <a:picLocks noChangeAspect="1"/>
          </p:cNvPicPr>
          <p:nvPr/>
        </p:nvPicPr>
        <p:blipFill rotWithShape="1">
          <a:blip r:embed="rId3">
            <a:extLst>
              <a:ext uri="{28A0092B-C50C-407E-A947-70E740481C1C}">
                <a14:useLocalDpi xmlns:a14="http://schemas.microsoft.com/office/drawing/2010/main" val="0"/>
              </a:ext>
            </a:extLst>
          </a:blip>
          <a:srcRect t="21472" b="13828"/>
          <a:stretch/>
        </p:blipFill>
        <p:spPr>
          <a:xfrm>
            <a:off x="6095999" y="33004"/>
            <a:ext cx="6096000" cy="3944127"/>
          </a:xfrm>
          <a:prstGeom prst="rect">
            <a:avLst/>
          </a:prstGeom>
        </p:spPr>
      </p:pic>
      <p:sp>
        <p:nvSpPr>
          <p:cNvPr id="28" name="Freeform: Shape 27">
            <a:extLst>
              <a:ext uri="{FF2B5EF4-FFF2-40B4-BE49-F238E27FC236}">
                <a16:creationId xmlns:a16="http://schemas.microsoft.com/office/drawing/2014/main" id="{C2BCC826-0F95-4DB1-9DBA-C1F7BD609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55946"/>
            <a:ext cx="12192000" cy="3102054"/>
          </a:xfrm>
          <a:custGeom>
            <a:avLst/>
            <a:gdLst>
              <a:gd name="connsiteX0" fmla="*/ 685801 w 12192000"/>
              <a:gd name="connsiteY0" fmla="*/ 0 h 3102054"/>
              <a:gd name="connsiteX1" fmla="*/ 754064 w 12192000"/>
              <a:gd name="connsiteY1" fmla="*/ 3175 h 3102054"/>
              <a:gd name="connsiteX2" fmla="*/ 814389 w 12192000"/>
              <a:gd name="connsiteY2" fmla="*/ 9525 h 3102054"/>
              <a:gd name="connsiteX3" fmla="*/ 866776 w 12192000"/>
              <a:gd name="connsiteY3" fmla="*/ 20637 h 3102054"/>
              <a:gd name="connsiteX4" fmla="*/ 912814 w 12192000"/>
              <a:gd name="connsiteY4" fmla="*/ 36512 h 3102054"/>
              <a:gd name="connsiteX5" fmla="*/ 954089 w 12192000"/>
              <a:gd name="connsiteY5" fmla="*/ 52387 h 3102054"/>
              <a:gd name="connsiteX6" fmla="*/ 990601 w 12192000"/>
              <a:gd name="connsiteY6" fmla="*/ 68262 h 3102054"/>
              <a:gd name="connsiteX7" fmla="*/ 1028701 w 12192000"/>
              <a:gd name="connsiteY7" fmla="*/ 87312 h 3102054"/>
              <a:gd name="connsiteX8" fmla="*/ 1066801 w 12192000"/>
              <a:gd name="connsiteY8" fmla="*/ 106362 h 3102054"/>
              <a:gd name="connsiteX9" fmla="*/ 1103314 w 12192000"/>
              <a:gd name="connsiteY9" fmla="*/ 125412 h 3102054"/>
              <a:gd name="connsiteX10" fmla="*/ 1144589 w 12192000"/>
              <a:gd name="connsiteY10" fmla="*/ 141287 h 3102054"/>
              <a:gd name="connsiteX11" fmla="*/ 1190626 w 12192000"/>
              <a:gd name="connsiteY11" fmla="*/ 155575 h 3102054"/>
              <a:gd name="connsiteX12" fmla="*/ 1243014 w 12192000"/>
              <a:gd name="connsiteY12" fmla="*/ 166687 h 3102054"/>
              <a:gd name="connsiteX13" fmla="*/ 1303339 w 12192000"/>
              <a:gd name="connsiteY13" fmla="*/ 174625 h 3102054"/>
              <a:gd name="connsiteX14" fmla="*/ 1371601 w 12192000"/>
              <a:gd name="connsiteY14" fmla="*/ 176212 h 3102054"/>
              <a:gd name="connsiteX15" fmla="*/ 1439864 w 12192000"/>
              <a:gd name="connsiteY15" fmla="*/ 174625 h 3102054"/>
              <a:gd name="connsiteX16" fmla="*/ 1500189 w 12192000"/>
              <a:gd name="connsiteY16" fmla="*/ 166687 h 3102054"/>
              <a:gd name="connsiteX17" fmla="*/ 1552576 w 12192000"/>
              <a:gd name="connsiteY17" fmla="*/ 155575 h 3102054"/>
              <a:gd name="connsiteX18" fmla="*/ 1598614 w 12192000"/>
              <a:gd name="connsiteY18" fmla="*/ 141287 h 3102054"/>
              <a:gd name="connsiteX19" fmla="*/ 1639889 w 12192000"/>
              <a:gd name="connsiteY19" fmla="*/ 125412 h 3102054"/>
              <a:gd name="connsiteX20" fmla="*/ 1676401 w 12192000"/>
              <a:gd name="connsiteY20" fmla="*/ 106362 h 3102054"/>
              <a:gd name="connsiteX21" fmla="*/ 1714501 w 12192000"/>
              <a:gd name="connsiteY21" fmla="*/ 87312 h 3102054"/>
              <a:gd name="connsiteX22" fmla="*/ 1752601 w 12192000"/>
              <a:gd name="connsiteY22" fmla="*/ 68262 h 3102054"/>
              <a:gd name="connsiteX23" fmla="*/ 1789114 w 12192000"/>
              <a:gd name="connsiteY23" fmla="*/ 52387 h 3102054"/>
              <a:gd name="connsiteX24" fmla="*/ 1830389 w 12192000"/>
              <a:gd name="connsiteY24" fmla="*/ 36512 h 3102054"/>
              <a:gd name="connsiteX25" fmla="*/ 1876426 w 12192000"/>
              <a:gd name="connsiteY25" fmla="*/ 20637 h 3102054"/>
              <a:gd name="connsiteX26" fmla="*/ 1928814 w 12192000"/>
              <a:gd name="connsiteY26" fmla="*/ 9525 h 3102054"/>
              <a:gd name="connsiteX27" fmla="*/ 1989139 w 12192000"/>
              <a:gd name="connsiteY27" fmla="*/ 3175 h 3102054"/>
              <a:gd name="connsiteX28" fmla="*/ 2057401 w 12192000"/>
              <a:gd name="connsiteY28" fmla="*/ 0 h 3102054"/>
              <a:gd name="connsiteX29" fmla="*/ 2125664 w 12192000"/>
              <a:gd name="connsiteY29" fmla="*/ 3175 h 3102054"/>
              <a:gd name="connsiteX30" fmla="*/ 2185989 w 12192000"/>
              <a:gd name="connsiteY30" fmla="*/ 9525 h 3102054"/>
              <a:gd name="connsiteX31" fmla="*/ 2238376 w 12192000"/>
              <a:gd name="connsiteY31" fmla="*/ 20637 h 3102054"/>
              <a:gd name="connsiteX32" fmla="*/ 2284414 w 12192000"/>
              <a:gd name="connsiteY32" fmla="*/ 36512 h 3102054"/>
              <a:gd name="connsiteX33" fmla="*/ 2325688 w 12192000"/>
              <a:gd name="connsiteY33" fmla="*/ 52387 h 3102054"/>
              <a:gd name="connsiteX34" fmla="*/ 2362201 w 12192000"/>
              <a:gd name="connsiteY34" fmla="*/ 68262 h 3102054"/>
              <a:gd name="connsiteX35" fmla="*/ 2400301 w 12192000"/>
              <a:gd name="connsiteY35" fmla="*/ 87312 h 3102054"/>
              <a:gd name="connsiteX36" fmla="*/ 2438401 w 12192000"/>
              <a:gd name="connsiteY36" fmla="*/ 106362 h 3102054"/>
              <a:gd name="connsiteX37" fmla="*/ 2474913 w 12192000"/>
              <a:gd name="connsiteY37" fmla="*/ 125412 h 3102054"/>
              <a:gd name="connsiteX38" fmla="*/ 2516188 w 12192000"/>
              <a:gd name="connsiteY38" fmla="*/ 141287 h 3102054"/>
              <a:gd name="connsiteX39" fmla="*/ 2562226 w 12192000"/>
              <a:gd name="connsiteY39" fmla="*/ 155575 h 3102054"/>
              <a:gd name="connsiteX40" fmla="*/ 2614614 w 12192000"/>
              <a:gd name="connsiteY40" fmla="*/ 166687 h 3102054"/>
              <a:gd name="connsiteX41" fmla="*/ 2674938 w 12192000"/>
              <a:gd name="connsiteY41" fmla="*/ 174625 h 3102054"/>
              <a:gd name="connsiteX42" fmla="*/ 2743201 w 12192000"/>
              <a:gd name="connsiteY42" fmla="*/ 176212 h 3102054"/>
              <a:gd name="connsiteX43" fmla="*/ 2811464 w 12192000"/>
              <a:gd name="connsiteY43" fmla="*/ 174625 h 3102054"/>
              <a:gd name="connsiteX44" fmla="*/ 2871789 w 12192000"/>
              <a:gd name="connsiteY44" fmla="*/ 166687 h 3102054"/>
              <a:gd name="connsiteX45" fmla="*/ 2924176 w 12192000"/>
              <a:gd name="connsiteY45" fmla="*/ 155575 h 3102054"/>
              <a:gd name="connsiteX46" fmla="*/ 2970214 w 12192000"/>
              <a:gd name="connsiteY46" fmla="*/ 141287 h 3102054"/>
              <a:gd name="connsiteX47" fmla="*/ 3011489 w 12192000"/>
              <a:gd name="connsiteY47" fmla="*/ 125412 h 3102054"/>
              <a:gd name="connsiteX48" fmla="*/ 3048001 w 12192000"/>
              <a:gd name="connsiteY48" fmla="*/ 106362 h 3102054"/>
              <a:gd name="connsiteX49" fmla="*/ 3086101 w 12192000"/>
              <a:gd name="connsiteY49" fmla="*/ 87312 h 3102054"/>
              <a:gd name="connsiteX50" fmla="*/ 3124201 w 12192000"/>
              <a:gd name="connsiteY50" fmla="*/ 68262 h 3102054"/>
              <a:gd name="connsiteX51" fmla="*/ 3160714 w 12192000"/>
              <a:gd name="connsiteY51" fmla="*/ 52387 h 3102054"/>
              <a:gd name="connsiteX52" fmla="*/ 3201989 w 12192000"/>
              <a:gd name="connsiteY52" fmla="*/ 36512 h 3102054"/>
              <a:gd name="connsiteX53" fmla="*/ 3248026 w 12192000"/>
              <a:gd name="connsiteY53" fmla="*/ 20637 h 3102054"/>
              <a:gd name="connsiteX54" fmla="*/ 3300414 w 12192000"/>
              <a:gd name="connsiteY54" fmla="*/ 9525 h 3102054"/>
              <a:gd name="connsiteX55" fmla="*/ 3360739 w 12192000"/>
              <a:gd name="connsiteY55" fmla="*/ 3175 h 3102054"/>
              <a:gd name="connsiteX56" fmla="*/ 3427414 w 12192000"/>
              <a:gd name="connsiteY56" fmla="*/ 0 h 3102054"/>
              <a:gd name="connsiteX57" fmla="*/ 3497264 w 12192000"/>
              <a:gd name="connsiteY57" fmla="*/ 3175 h 3102054"/>
              <a:gd name="connsiteX58" fmla="*/ 3557589 w 12192000"/>
              <a:gd name="connsiteY58" fmla="*/ 9525 h 3102054"/>
              <a:gd name="connsiteX59" fmla="*/ 3609976 w 12192000"/>
              <a:gd name="connsiteY59" fmla="*/ 20637 h 3102054"/>
              <a:gd name="connsiteX60" fmla="*/ 3656014 w 12192000"/>
              <a:gd name="connsiteY60" fmla="*/ 36512 h 3102054"/>
              <a:gd name="connsiteX61" fmla="*/ 3697288 w 12192000"/>
              <a:gd name="connsiteY61" fmla="*/ 52387 h 3102054"/>
              <a:gd name="connsiteX62" fmla="*/ 3733801 w 12192000"/>
              <a:gd name="connsiteY62" fmla="*/ 68262 h 3102054"/>
              <a:gd name="connsiteX63" fmla="*/ 3771901 w 12192000"/>
              <a:gd name="connsiteY63" fmla="*/ 87312 h 3102054"/>
              <a:gd name="connsiteX64" fmla="*/ 3810001 w 12192000"/>
              <a:gd name="connsiteY64" fmla="*/ 106362 h 3102054"/>
              <a:gd name="connsiteX65" fmla="*/ 3846514 w 12192000"/>
              <a:gd name="connsiteY65" fmla="*/ 125412 h 3102054"/>
              <a:gd name="connsiteX66" fmla="*/ 3887789 w 12192000"/>
              <a:gd name="connsiteY66" fmla="*/ 141287 h 3102054"/>
              <a:gd name="connsiteX67" fmla="*/ 3933826 w 12192000"/>
              <a:gd name="connsiteY67" fmla="*/ 155575 h 3102054"/>
              <a:gd name="connsiteX68" fmla="*/ 3986214 w 12192000"/>
              <a:gd name="connsiteY68" fmla="*/ 166687 h 3102054"/>
              <a:gd name="connsiteX69" fmla="*/ 4046539 w 12192000"/>
              <a:gd name="connsiteY69" fmla="*/ 174625 h 3102054"/>
              <a:gd name="connsiteX70" fmla="*/ 4114801 w 12192000"/>
              <a:gd name="connsiteY70" fmla="*/ 176212 h 3102054"/>
              <a:gd name="connsiteX71" fmla="*/ 4183064 w 12192000"/>
              <a:gd name="connsiteY71" fmla="*/ 174625 h 3102054"/>
              <a:gd name="connsiteX72" fmla="*/ 4243388 w 12192000"/>
              <a:gd name="connsiteY72" fmla="*/ 166687 h 3102054"/>
              <a:gd name="connsiteX73" fmla="*/ 4295776 w 12192000"/>
              <a:gd name="connsiteY73" fmla="*/ 155575 h 3102054"/>
              <a:gd name="connsiteX74" fmla="*/ 4341813 w 12192000"/>
              <a:gd name="connsiteY74" fmla="*/ 141287 h 3102054"/>
              <a:gd name="connsiteX75" fmla="*/ 4383088 w 12192000"/>
              <a:gd name="connsiteY75" fmla="*/ 125412 h 3102054"/>
              <a:gd name="connsiteX76" fmla="*/ 4419601 w 12192000"/>
              <a:gd name="connsiteY76" fmla="*/ 106362 h 3102054"/>
              <a:gd name="connsiteX77" fmla="*/ 4495801 w 12192000"/>
              <a:gd name="connsiteY77" fmla="*/ 68262 h 3102054"/>
              <a:gd name="connsiteX78" fmla="*/ 4532314 w 12192000"/>
              <a:gd name="connsiteY78" fmla="*/ 52387 h 3102054"/>
              <a:gd name="connsiteX79" fmla="*/ 4573588 w 12192000"/>
              <a:gd name="connsiteY79" fmla="*/ 36512 h 3102054"/>
              <a:gd name="connsiteX80" fmla="*/ 4619626 w 12192000"/>
              <a:gd name="connsiteY80" fmla="*/ 20637 h 3102054"/>
              <a:gd name="connsiteX81" fmla="*/ 4672013 w 12192000"/>
              <a:gd name="connsiteY81" fmla="*/ 9525 h 3102054"/>
              <a:gd name="connsiteX82" fmla="*/ 4732338 w 12192000"/>
              <a:gd name="connsiteY82" fmla="*/ 3175 h 3102054"/>
              <a:gd name="connsiteX83" fmla="*/ 4800601 w 12192000"/>
              <a:gd name="connsiteY83" fmla="*/ 0 h 3102054"/>
              <a:gd name="connsiteX84" fmla="*/ 4868864 w 12192000"/>
              <a:gd name="connsiteY84" fmla="*/ 3175 h 3102054"/>
              <a:gd name="connsiteX85" fmla="*/ 4929188 w 12192000"/>
              <a:gd name="connsiteY85" fmla="*/ 9525 h 3102054"/>
              <a:gd name="connsiteX86" fmla="*/ 4981576 w 12192000"/>
              <a:gd name="connsiteY86" fmla="*/ 20637 h 3102054"/>
              <a:gd name="connsiteX87" fmla="*/ 5027614 w 12192000"/>
              <a:gd name="connsiteY87" fmla="*/ 36512 h 3102054"/>
              <a:gd name="connsiteX88" fmla="*/ 5068889 w 12192000"/>
              <a:gd name="connsiteY88" fmla="*/ 52387 h 3102054"/>
              <a:gd name="connsiteX89" fmla="*/ 5105402 w 12192000"/>
              <a:gd name="connsiteY89" fmla="*/ 68262 h 3102054"/>
              <a:gd name="connsiteX90" fmla="*/ 5143502 w 12192000"/>
              <a:gd name="connsiteY90" fmla="*/ 87312 h 3102054"/>
              <a:gd name="connsiteX91" fmla="*/ 5181601 w 12192000"/>
              <a:gd name="connsiteY91" fmla="*/ 106362 h 3102054"/>
              <a:gd name="connsiteX92" fmla="*/ 5218115 w 12192000"/>
              <a:gd name="connsiteY92" fmla="*/ 125412 h 3102054"/>
              <a:gd name="connsiteX93" fmla="*/ 5259388 w 12192000"/>
              <a:gd name="connsiteY93" fmla="*/ 141287 h 3102054"/>
              <a:gd name="connsiteX94" fmla="*/ 5305426 w 12192000"/>
              <a:gd name="connsiteY94" fmla="*/ 155575 h 3102054"/>
              <a:gd name="connsiteX95" fmla="*/ 5357813 w 12192000"/>
              <a:gd name="connsiteY95" fmla="*/ 166687 h 3102054"/>
              <a:gd name="connsiteX96" fmla="*/ 5418139 w 12192000"/>
              <a:gd name="connsiteY96" fmla="*/ 174625 h 3102054"/>
              <a:gd name="connsiteX97" fmla="*/ 5486401 w 12192000"/>
              <a:gd name="connsiteY97" fmla="*/ 176212 h 3102054"/>
              <a:gd name="connsiteX98" fmla="*/ 5554663 w 12192000"/>
              <a:gd name="connsiteY98" fmla="*/ 174625 h 3102054"/>
              <a:gd name="connsiteX99" fmla="*/ 5614989 w 12192000"/>
              <a:gd name="connsiteY99" fmla="*/ 166687 h 3102054"/>
              <a:gd name="connsiteX100" fmla="*/ 5667376 w 12192000"/>
              <a:gd name="connsiteY100" fmla="*/ 155575 h 3102054"/>
              <a:gd name="connsiteX101" fmla="*/ 5713414 w 12192000"/>
              <a:gd name="connsiteY101" fmla="*/ 141287 h 3102054"/>
              <a:gd name="connsiteX102" fmla="*/ 5754689 w 12192000"/>
              <a:gd name="connsiteY102" fmla="*/ 125412 h 3102054"/>
              <a:gd name="connsiteX103" fmla="*/ 5791202 w 12192000"/>
              <a:gd name="connsiteY103" fmla="*/ 106362 h 3102054"/>
              <a:gd name="connsiteX104" fmla="*/ 5829302 w 12192000"/>
              <a:gd name="connsiteY104" fmla="*/ 87312 h 3102054"/>
              <a:gd name="connsiteX105" fmla="*/ 5867402 w 12192000"/>
              <a:gd name="connsiteY105" fmla="*/ 68262 h 3102054"/>
              <a:gd name="connsiteX106" fmla="*/ 5903915 w 12192000"/>
              <a:gd name="connsiteY106" fmla="*/ 52387 h 3102054"/>
              <a:gd name="connsiteX107" fmla="*/ 5945189 w 12192000"/>
              <a:gd name="connsiteY107" fmla="*/ 36512 h 3102054"/>
              <a:gd name="connsiteX108" fmla="*/ 5991226 w 12192000"/>
              <a:gd name="connsiteY108" fmla="*/ 20637 h 3102054"/>
              <a:gd name="connsiteX109" fmla="*/ 6043614 w 12192000"/>
              <a:gd name="connsiteY109" fmla="*/ 9525 h 3102054"/>
              <a:gd name="connsiteX110" fmla="*/ 6103939 w 12192000"/>
              <a:gd name="connsiteY110" fmla="*/ 3175 h 3102054"/>
              <a:gd name="connsiteX111" fmla="*/ 6172201 w 12192000"/>
              <a:gd name="connsiteY111" fmla="*/ 0 h 3102054"/>
              <a:gd name="connsiteX112" fmla="*/ 6210301 w 12192000"/>
              <a:gd name="connsiteY112" fmla="*/ 1772 h 3102054"/>
              <a:gd name="connsiteX113" fmla="*/ 6248401 w 12192000"/>
              <a:gd name="connsiteY113" fmla="*/ 0 h 3102054"/>
              <a:gd name="connsiteX114" fmla="*/ 6316664 w 12192000"/>
              <a:gd name="connsiteY114" fmla="*/ 3175 h 3102054"/>
              <a:gd name="connsiteX115" fmla="*/ 6376989 w 12192000"/>
              <a:gd name="connsiteY115" fmla="*/ 9525 h 3102054"/>
              <a:gd name="connsiteX116" fmla="*/ 6429376 w 12192000"/>
              <a:gd name="connsiteY116" fmla="*/ 20637 h 3102054"/>
              <a:gd name="connsiteX117" fmla="*/ 6475414 w 12192000"/>
              <a:gd name="connsiteY117" fmla="*/ 36512 h 3102054"/>
              <a:gd name="connsiteX118" fmla="*/ 6516689 w 12192000"/>
              <a:gd name="connsiteY118" fmla="*/ 52387 h 3102054"/>
              <a:gd name="connsiteX119" fmla="*/ 6553202 w 12192000"/>
              <a:gd name="connsiteY119" fmla="*/ 68262 h 3102054"/>
              <a:gd name="connsiteX120" fmla="*/ 6591302 w 12192000"/>
              <a:gd name="connsiteY120" fmla="*/ 87312 h 3102054"/>
              <a:gd name="connsiteX121" fmla="*/ 6629401 w 12192000"/>
              <a:gd name="connsiteY121" fmla="*/ 106362 h 3102054"/>
              <a:gd name="connsiteX122" fmla="*/ 6665915 w 12192000"/>
              <a:gd name="connsiteY122" fmla="*/ 125412 h 3102054"/>
              <a:gd name="connsiteX123" fmla="*/ 6707189 w 12192000"/>
              <a:gd name="connsiteY123" fmla="*/ 141287 h 3102054"/>
              <a:gd name="connsiteX124" fmla="*/ 6753226 w 12192000"/>
              <a:gd name="connsiteY124" fmla="*/ 155575 h 3102054"/>
              <a:gd name="connsiteX125" fmla="*/ 6805614 w 12192000"/>
              <a:gd name="connsiteY125" fmla="*/ 166687 h 3102054"/>
              <a:gd name="connsiteX126" fmla="*/ 6865939 w 12192000"/>
              <a:gd name="connsiteY126" fmla="*/ 174625 h 3102054"/>
              <a:gd name="connsiteX127" fmla="*/ 6934201 w 12192000"/>
              <a:gd name="connsiteY127" fmla="*/ 176212 h 3102054"/>
              <a:gd name="connsiteX128" fmla="*/ 7002464 w 12192000"/>
              <a:gd name="connsiteY128" fmla="*/ 174625 h 3102054"/>
              <a:gd name="connsiteX129" fmla="*/ 7062789 w 12192000"/>
              <a:gd name="connsiteY129" fmla="*/ 166687 h 3102054"/>
              <a:gd name="connsiteX130" fmla="*/ 7115176 w 12192000"/>
              <a:gd name="connsiteY130" fmla="*/ 155575 h 3102054"/>
              <a:gd name="connsiteX131" fmla="*/ 7161214 w 12192000"/>
              <a:gd name="connsiteY131" fmla="*/ 141287 h 3102054"/>
              <a:gd name="connsiteX132" fmla="*/ 7202489 w 12192000"/>
              <a:gd name="connsiteY132" fmla="*/ 125412 h 3102054"/>
              <a:gd name="connsiteX133" fmla="*/ 7239001 w 12192000"/>
              <a:gd name="connsiteY133" fmla="*/ 106362 h 3102054"/>
              <a:gd name="connsiteX134" fmla="*/ 7277101 w 12192000"/>
              <a:gd name="connsiteY134" fmla="*/ 87312 h 3102054"/>
              <a:gd name="connsiteX135" fmla="*/ 7315201 w 12192000"/>
              <a:gd name="connsiteY135" fmla="*/ 68262 h 3102054"/>
              <a:gd name="connsiteX136" fmla="*/ 7351714 w 12192000"/>
              <a:gd name="connsiteY136" fmla="*/ 52387 h 3102054"/>
              <a:gd name="connsiteX137" fmla="*/ 7392989 w 12192000"/>
              <a:gd name="connsiteY137" fmla="*/ 36512 h 3102054"/>
              <a:gd name="connsiteX138" fmla="*/ 7439026 w 12192000"/>
              <a:gd name="connsiteY138" fmla="*/ 20637 h 3102054"/>
              <a:gd name="connsiteX139" fmla="*/ 7491414 w 12192000"/>
              <a:gd name="connsiteY139" fmla="*/ 9525 h 3102054"/>
              <a:gd name="connsiteX140" fmla="*/ 7551739 w 12192000"/>
              <a:gd name="connsiteY140" fmla="*/ 3175 h 3102054"/>
              <a:gd name="connsiteX141" fmla="*/ 7620001 w 12192000"/>
              <a:gd name="connsiteY141" fmla="*/ 0 h 3102054"/>
              <a:gd name="connsiteX142" fmla="*/ 7688264 w 12192000"/>
              <a:gd name="connsiteY142" fmla="*/ 3175 h 3102054"/>
              <a:gd name="connsiteX143" fmla="*/ 7748589 w 12192000"/>
              <a:gd name="connsiteY143" fmla="*/ 9525 h 3102054"/>
              <a:gd name="connsiteX144" fmla="*/ 7800976 w 12192000"/>
              <a:gd name="connsiteY144" fmla="*/ 20637 h 3102054"/>
              <a:gd name="connsiteX145" fmla="*/ 7847014 w 12192000"/>
              <a:gd name="connsiteY145" fmla="*/ 36512 h 3102054"/>
              <a:gd name="connsiteX146" fmla="*/ 7888289 w 12192000"/>
              <a:gd name="connsiteY146" fmla="*/ 52387 h 3102054"/>
              <a:gd name="connsiteX147" fmla="*/ 7924801 w 12192000"/>
              <a:gd name="connsiteY147" fmla="*/ 68262 h 3102054"/>
              <a:gd name="connsiteX148" fmla="*/ 7962901 w 12192000"/>
              <a:gd name="connsiteY148" fmla="*/ 87312 h 3102054"/>
              <a:gd name="connsiteX149" fmla="*/ 8001001 w 12192000"/>
              <a:gd name="connsiteY149" fmla="*/ 106362 h 3102054"/>
              <a:gd name="connsiteX150" fmla="*/ 8037514 w 12192000"/>
              <a:gd name="connsiteY150" fmla="*/ 125412 h 3102054"/>
              <a:gd name="connsiteX151" fmla="*/ 8078789 w 12192000"/>
              <a:gd name="connsiteY151" fmla="*/ 141287 h 3102054"/>
              <a:gd name="connsiteX152" fmla="*/ 8124826 w 12192000"/>
              <a:gd name="connsiteY152" fmla="*/ 155575 h 3102054"/>
              <a:gd name="connsiteX153" fmla="*/ 8177214 w 12192000"/>
              <a:gd name="connsiteY153" fmla="*/ 166687 h 3102054"/>
              <a:gd name="connsiteX154" fmla="*/ 8237539 w 12192000"/>
              <a:gd name="connsiteY154" fmla="*/ 174625 h 3102054"/>
              <a:gd name="connsiteX155" fmla="*/ 8305801 w 12192000"/>
              <a:gd name="connsiteY155" fmla="*/ 176212 h 3102054"/>
              <a:gd name="connsiteX156" fmla="*/ 8374064 w 12192000"/>
              <a:gd name="connsiteY156" fmla="*/ 174625 h 3102054"/>
              <a:gd name="connsiteX157" fmla="*/ 8434388 w 12192000"/>
              <a:gd name="connsiteY157" fmla="*/ 166687 h 3102054"/>
              <a:gd name="connsiteX158" fmla="*/ 8486776 w 12192000"/>
              <a:gd name="connsiteY158" fmla="*/ 155575 h 3102054"/>
              <a:gd name="connsiteX159" fmla="*/ 8532814 w 12192000"/>
              <a:gd name="connsiteY159" fmla="*/ 141287 h 3102054"/>
              <a:gd name="connsiteX160" fmla="*/ 8574088 w 12192000"/>
              <a:gd name="connsiteY160" fmla="*/ 125412 h 3102054"/>
              <a:gd name="connsiteX161" fmla="*/ 8610600 w 12192000"/>
              <a:gd name="connsiteY161" fmla="*/ 106362 h 3102054"/>
              <a:gd name="connsiteX162" fmla="*/ 8648700 w 12192000"/>
              <a:gd name="connsiteY162" fmla="*/ 87312 h 3102054"/>
              <a:gd name="connsiteX163" fmla="*/ 8686800 w 12192000"/>
              <a:gd name="connsiteY163" fmla="*/ 68262 h 3102054"/>
              <a:gd name="connsiteX164" fmla="*/ 8723314 w 12192000"/>
              <a:gd name="connsiteY164" fmla="*/ 52387 h 3102054"/>
              <a:gd name="connsiteX165" fmla="*/ 8764588 w 12192000"/>
              <a:gd name="connsiteY165" fmla="*/ 36512 h 3102054"/>
              <a:gd name="connsiteX166" fmla="*/ 8810626 w 12192000"/>
              <a:gd name="connsiteY166" fmla="*/ 20637 h 3102054"/>
              <a:gd name="connsiteX167" fmla="*/ 8863014 w 12192000"/>
              <a:gd name="connsiteY167" fmla="*/ 9525 h 3102054"/>
              <a:gd name="connsiteX168" fmla="*/ 8923338 w 12192000"/>
              <a:gd name="connsiteY168" fmla="*/ 3175 h 3102054"/>
              <a:gd name="connsiteX169" fmla="*/ 8990014 w 12192000"/>
              <a:gd name="connsiteY169" fmla="*/ 0 h 3102054"/>
              <a:gd name="connsiteX170" fmla="*/ 9059864 w 12192000"/>
              <a:gd name="connsiteY170" fmla="*/ 3175 h 3102054"/>
              <a:gd name="connsiteX171" fmla="*/ 9120188 w 12192000"/>
              <a:gd name="connsiteY171" fmla="*/ 9525 h 3102054"/>
              <a:gd name="connsiteX172" fmla="*/ 9172576 w 12192000"/>
              <a:gd name="connsiteY172" fmla="*/ 20637 h 3102054"/>
              <a:gd name="connsiteX173" fmla="*/ 9218614 w 12192000"/>
              <a:gd name="connsiteY173" fmla="*/ 36512 h 3102054"/>
              <a:gd name="connsiteX174" fmla="*/ 9259888 w 12192000"/>
              <a:gd name="connsiteY174" fmla="*/ 52387 h 3102054"/>
              <a:gd name="connsiteX175" fmla="*/ 9296400 w 12192000"/>
              <a:gd name="connsiteY175" fmla="*/ 68262 h 3102054"/>
              <a:gd name="connsiteX176" fmla="*/ 9334500 w 12192000"/>
              <a:gd name="connsiteY176" fmla="*/ 87312 h 3102054"/>
              <a:gd name="connsiteX177" fmla="*/ 9372600 w 12192000"/>
              <a:gd name="connsiteY177" fmla="*/ 106362 h 3102054"/>
              <a:gd name="connsiteX178" fmla="*/ 9409114 w 12192000"/>
              <a:gd name="connsiteY178" fmla="*/ 125412 h 3102054"/>
              <a:gd name="connsiteX179" fmla="*/ 9450388 w 12192000"/>
              <a:gd name="connsiteY179" fmla="*/ 141287 h 3102054"/>
              <a:gd name="connsiteX180" fmla="*/ 9496426 w 12192000"/>
              <a:gd name="connsiteY180" fmla="*/ 155575 h 3102054"/>
              <a:gd name="connsiteX181" fmla="*/ 9548814 w 12192000"/>
              <a:gd name="connsiteY181" fmla="*/ 166687 h 3102054"/>
              <a:gd name="connsiteX182" fmla="*/ 9609138 w 12192000"/>
              <a:gd name="connsiteY182" fmla="*/ 174625 h 3102054"/>
              <a:gd name="connsiteX183" fmla="*/ 9677400 w 12192000"/>
              <a:gd name="connsiteY183" fmla="*/ 176212 h 3102054"/>
              <a:gd name="connsiteX184" fmla="*/ 9745664 w 12192000"/>
              <a:gd name="connsiteY184" fmla="*/ 174625 h 3102054"/>
              <a:gd name="connsiteX185" fmla="*/ 9805988 w 12192000"/>
              <a:gd name="connsiteY185" fmla="*/ 166687 h 3102054"/>
              <a:gd name="connsiteX186" fmla="*/ 9858376 w 12192000"/>
              <a:gd name="connsiteY186" fmla="*/ 155575 h 3102054"/>
              <a:gd name="connsiteX187" fmla="*/ 9904414 w 12192000"/>
              <a:gd name="connsiteY187" fmla="*/ 141287 h 3102054"/>
              <a:gd name="connsiteX188" fmla="*/ 9945688 w 12192000"/>
              <a:gd name="connsiteY188" fmla="*/ 125412 h 3102054"/>
              <a:gd name="connsiteX189" fmla="*/ 9982200 w 12192000"/>
              <a:gd name="connsiteY189" fmla="*/ 106362 h 3102054"/>
              <a:gd name="connsiteX190" fmla="*/ 10058400 w 12192000"/>
              <a:gd name="connsiteY190" fmla="*/ 68262 h 3102054"/>
              <a:gd name="connsiteX191" fmla="*/ 10094914 w 12192000"/>
              <a:gd name="connsiteY191" fmla="*/ 52387 h 3102054"/>
              <a:gd name="connsiteX192" fmla="*/ 10136188 w 12192000"/>
              <a:gd name="connsiteY192" fmla="*/ 36512 h 3102054"/>
              <a:gd name="connsiteX193" fmla="*/ 10182226 w 12192000"/>
              <a:gd name="connsiteY193" fmla="*/ 20637 h 3102054"/>
              <a:gd name="connsiteX194" fmla="*/ 10234614 w 12192000"/>
              <a:gd name="connsiteY194" fmla="*/ 9525 h 3102054"/>
              <a:gd name="connsiteX195" fmla="*/ 10294938 w 12192000"/>
              <a:gd name="connsiteY195" fmla="*/ 3175 h 3102054"/>
              <a:gd name="connsiteX196" fmla="*/ 10363200 w 12192000"/>
              <a:gd name="connsiteY196" fmla="*/ 0 h 3102054"/>
              <a:gd name="connsiteX197" fmla="*/ 10431464 w 12192000"/>
              <a:gd name="connsiteY197" fmla="*/ 3175 h 3102054"/>
              <a:gd name="connsiteX198" fmla="*/ 10491788 w 12192000"/>
              <a:gd name="connsiteY198" fmla="*/ 9525 h 3102054"/>
              <a:gd name="connsiteX199" fmla="*/ 10544176 w 12192000"/>
              <a:gd name="connsiteY199" fmla="*/ 20637 h 3102054"/>
              <a:gd name="connsiteX200" fmla="*/ 10590214 w 12192000"/>
              <a:gd name="connsiteY200" fmla="*/ 36512 h 3102054"/>
              <a:gd name="connsiteX201" fmla="*/ 10631488 w 12192000"/>
              <a:gd name="connsiteY201" fmla="*/ 52387 h 3102054"/>
              <a:gd name="connsiteX202" fmla="*/ 10668000 w 12192000"/>
              <a:gd name="connsiteY202" fmla="*/ 68262 h 3102054"/>
              <a:gd name="connsiteX203" fmla="*/ 10706100 w 12192000"/>
              <a:gd name="connsiteY203" fmla="*/ 87312 h 3102054"/>
              <a:gd name="connsiteX204" fmla="*/ 10744200 w 12192000"/>
              <a:gd name="connsiteY204" fmla="*/ 106362 h 3102054"/>
              <a:gd name="connsiteX205" fmla="*/ 10780714 w 12192000"/>
              <a:gd name="connsiteY205" fmla="*/ 125412 h 3102054"/>
              <a:gd name="connsiteX206" fmla="*/ 10821988 w 12192000"/>
              <a:gd name="connsiteY206" fmla="*/ 141287 h 3102054"/>
              <a:gd name="connsiteX207" fmla="*/ 10868026 w 12192000"/>
              <a:gd name="connsiteY207" fmla="*/ 155575 h 3102054"/>
              <a:gd name="connsiteX208" fmla="*/ 10920414 w 12192000"/>
              <a:gd name="connsiteY208" fmla="*/ 166687 h 3102054"/>
              <a:gd name="connsiteX209" fmla="*/ 10980738 w 12192000"/>
              <a:gd name="connsiteY209" fmla="*/ 174625 h 3102054"/>
              <a:gd name="connsiteX210" fmla="*/ 11049000 w 12192000"/>
              <a:gd name="connsiteY210" fmla="*/ 176212 h 3102054"/>
              <a:gd name="connsiteX211" fmla="*/ 11117264 w 12192000"/>
              <a:gd name="connsiteY211" fmla="*/ 174625 h 3102054"/>
              <a:gd name="connsiteX212" fmla="*/ 11177588 w 12192000"/>
              <a:gd name="connsiteY212" fmla="*/ 166687 h 3102054"/>
              <a:gd name="connsiteX213" fmla="*/ 11229976 w 12192000"/>
              <a:gd name="connsiteY213" fmla="*/ 155575 h 3102054"/>
              <a:gd name="connsiteX214" fmla="*/ 11276014 w 12192000"/>
              <a:gd name="connsiteY214" fmla="*/ 141287 h 3102054"/>
              <a:gd name="connsiteX215" fmla="*/ 11317288 w 12192000"/>
              <a:gd name="connsiteY215" fmla="*/ 125412 h 3102054"/>
              <a:gd name="connsiteX216" fmla="*/ 11353800 w 12192000"/>
              <a:gd name="connsiteY216" fmla="*/ 106362 h 3102054"/>
              <a:gd name="connsiteX217" fmla="*/ 11391900 w 12192000"/>
              <a:gd name="connsiteY217" fmla="*/ 87312 h 3102054"/>
              <a:gd name="connsiteX218" fmla="*/ 11430000 w 12192000"/>
              <a:gd name="connsiteY218" fmla="*/ 68263 h 3102054"/>
              <a:gd name="connsiteX219" fmla="*/ 11466514 w 12192000"/>
              <a:gd name="connsiteY219" fmla="*/ 52388 h 3102054"/>
              <a:gd name="connsiteX220" fmla="*/ 11507788 w 12192000"/>
              <a:gd name="connsiteY220" fmla="*/ 36513 h 3102054"/>
              <a:gd name="connsiteX221" fmla="*/ 11553826 w 12192000"/>
              <a:gd name="connsiteY221" fmla="*/ 20638 h 3102054"/>
              <a:gd name="connsiteX222" fmla="*/ 11606214 w 12192000"/>
              <a:gd name="connsiteY222" fmla="*/ 9525 h 3102054"/>
              <a:gd name="connsiteX223" fmla="*/ 11666538 w 12192000"/>
              <a:gd name="connsiteY223" fmla="*/ 3175 h 3102054"/>
              <a:gd name="connsiteX224" fmla="*/ 11734800 w 12192000"/>
              <a:gd name="connsiteY224" fmla="*/ 0 h 3102054"/>
              <a:gd name="connsiteX225" fmla="*/ 11803064 w 12192000"/>
              <a:gd name="connsiteY225" fmla="*/ 3175 h 3102054"/>
              <a:gd name="connsiteX226" fmla="*/ 11863388 w 12192000"/>
              <a:gd name="connsiteY226" fmla="*/ 9525 h 3102054"/>
              <a:gd name="connsiteX227" fmla="*/ 11915776 w 12192000"/>
              <a:gd name="connsiteY227" fmla="*/ 20638 h 3102054"/>
              <a:gd name="connsiteX228" fmla="*/ 11961814 w 12192000"/>
              <a:gd name="connsiteY228" fmla="*/ 36513 h 3102054"/>
              <a:gd name="connsiteX229" fmla="*/ 12003088 w 12192000"/>
              <a:gd name="connsiteY229" fmla="*/ 52388 h 3102054"/>
              <a:gd name="connsiteX230" fmla="*/ 12039600 w 12192000"/>
              <a:gd name="connsiteY230" fmla="*/ 68263 h 3102054"/>
              <a:gd name="connsiteX231" fmla="*/ 12077700 w 12192000"/>
              <a:gd name="connsiteY231" fmla="*/ 87313 h 3102054"/>
              <a:gd name="connsiteX232" fmla="*/ 12115800 w 12192000"/>
              <a:gd name="connsiteY232" fmla="*/ 106363 h 3102054"/>
              <a:gd name="connsiteX233" fmla="*/ 12152314 w 12192000"/>
              <a:gd name="connsiteY233" fmla="*/ 125413 h 3102054"/>
              <a:gd name="connsiteX234" fmla="*/ 12192000 w 12192000"/>
              <a:gd name="connsiteY234" fmla="*/ 140677 h 3102054"/>
              <a:gd name="connsiteX235" fmla="*/ 12192000 w 12192000"/>
              <a:gd name="connsiteY235" fmla="*/ 885826 h 3102054"/>
              <a:gd name="connsiteX236" fmla="*/ 12191999 w 12192000"/>
              <a:gd name="connsiteY236" fmla="*/ 885826 h 3102054"/>
              <a:gd name="connsiteX237" fmla="*/ 12191999 w 12192000"/>
              <a:gd name="connsiteY237" fmla="*/ 3102054 h 3102054"/>
              <a:gd name="connsiteX238" fmla="*/ 0 w 12192000"/>
              <a:gd name="connsiteY238" fmla="*/ 3102054 h 3102054"/>
              <a:gd name="connsiteX239" fmla="*/ 0 w 12192000"/>
              <a:gd name="connsiteY239" fmla="*/ 638254 h 3102054"/>
              <a:gd name="connsiteX240" fmla="*/ 1 w 12192000"/>
              <a:gd name="connsiteY240" fmla="*/ 638254 h 3102054"/>
              <a:gd name="connsiteX241" fmla="*/ 1 w 12192000"/>
              <a:gd name="connsiteY241" fmla="*/ 176212 h 3102054"/>
              <a:gd name="connsiteX242" fmla="*/ 68264 w 12192000"/>
              <a:gd name="connsiteY242" fmla="*/ 174625 h 3102054"/>
              <a:gd name="connsiteX243" fmla="*/ 128589 w 12192000"/>
              <a:gd name="connsiteY243" fmla="*/ 166687 h 3102054"/>
              <a:gd name="connsiteX244" fmla="*/ 180976 w 12192000"/>
              <a:gd name="connsiteY244" fmla="*/ 155575 h 3102054"/>
              <a:gd name="connsiteX245" fmla="*/ 227014 w 12192000"/>
              <a:gd name="connsiteY245" fmla="*/ 141287 h 3102054"/>
              <a:gd name="connsiteX246" fmla="*/ 268289 w 12192000"/>
              <a:gd name="connsiteY246" fmla="*/ 125412 h 3102054"/>
              <a:gd name="connsiteX247" fmla="*/ 304801 w 12192000"/>
              <a:gd name="connsiteY247" fmla="*/ 106362 h 3102054"/>
              <a:gd name="connsiteX248" fmla="*/ 342901 w 12192000"/>
              <a:gd name="connsiteY248" fmla="*/ 87312 h 3102054"/>
              <a:gd name="connsiteX249" fmla="*/ 381001 w 12192000"/>
              <a:gd name="connsiteY249" fmla="*/ 68262 h 3102054"/>
              <a:gd name="connsiteX250" fmla="*/ 417514 w 12192000"/>
              <a:gd name="connsiteY250" fmla="*/ 52387 h 3102054"/>
              <a:gd name="connsiteX251" fmla="*/ 458789 w 12192000"/>
              <a:gd name="connsiteY251" fmla="*/ 36512 h 3102054"/>
              <a:gd name="connsiteX252" fmla="*/ 504826 w 12192000"/>
              <a:gd name="connsiteY252" fmla="*/ 20637 h 3102054"/>
              <a:gd name="connsiteX253" fmla="*/ 557214 w 12192000"/>
              <a:gd name="connsiteY253" fmla="*/ 9525 h 3102054"/>
              <a:gd name="connsiteX254" fmla="*/ 617539 w 12192000"/>
              <a:gd name="connsiteY254" fmla="*/ 3175 h 310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2000" h="3102054">
                <a:moveTo>
                  <a:pt x="685801" y="0"/>
                </a:moveTo>
                <a:lnTo>
                  <a:pt x="754064" y="3175"/>
                </a:lnTo>
                <a:lnTo>
                  <a:pt x="814389" y="9525"/>
                </a:lnTo>
                <a:lnTo>
                  <a:pt x="866776" y="20637"/>
                </a:lnTo>
                <a:lnTo>
                  <a:pt x="912814" y="36512"/>
                </a:lnTo>
                <a:lnTo>
                  <a:pt x="954089" y="52387"/>
                </a:lnTo>
                <a:lnTo>
                  <a:pt x="990601" y="68262"/>
                </a:lnTo>
                <a:lnTo>
                  <a:pt x="1028701" y="87312"/>
                </a:lnTo>
                <a:lnTo>
                  <a:pt x="1066801" y="106362"/>
                </a:lnTo>
                <a:lnTo>
                  <a:pt x="1103314" y="125412"/>
                </a:lnTo>
                <a:lnTo>
                  <a:pt x="1144589" y="141287"/>
                </a:lnTo>
                <a:lnTo>
                  <a:pt x="1190626" y="155575"/>
                </a:lnTo>
                <a:lnTo>
                  <a:pt x="1243014" y="166687"/>
                </a:lnTo>
                <a:lnTo>
                  <a:pt x="1303339" y="174625"/>
                </a:lnTo>
                <a:lnTo>
                  <a:pt x="1371601" y="176212"/>
                </a:lnTo>
                <a:lnTo>
                  <a:pt x="1439864" y="174625"/>
                </a:lnTo>
                <a:lnTo>
                  <a:pt x="1500189" y="166687"/>
                </a:lnTo>
                <a:lnTo>
                  <a:pt x="1552576" y="155575"/>
                </a:lnTo>
                <a:lnTo>
                  <a:pt x="1598614" y="141287"/>
                </a:lnTo>
                <a:lnTo>
                  <a:pt x="1639889" y="125412"/>
                </a:lnTo>
                <a:lnTo>
                  <a:pt x="1676401" y="106362"/>
                </a:lnTo>
                <a:lnTo>
                  <a:pt x="1714501" y="87312"/>
                </a:lnTo>
                <a:lnTo>
                  <a:pt x="1752601" y="68262"/>
                </a:lnTo>
                <a:lnTo>
                  <a:pt x="1789114" y="52387"/>
                </a:lnTo>
                <a:lnTo>
                  <a:pt x="1830389" y="36512"/>
                </a:lnTo>
                <a:lnTo>
                  <a:pt x="1876426" y="20637"/>
                </a:lnTo>
                <a:lnTo>
                  <a:pt x="1928814" y="9525"/>
                </a:lnTo>
                <a:lnTo>
                  <a:pt x="1989139" y="3175"/>
                </a:lnTo>
                <a:lnTo>
                  <a:pt x="2057401" y="0"/>
                </a:lnTo>
                <a:lnTo>
                  <a:pt x="2125664" y="3175"/>
                </a:lnTo>
                <a:lnTo>
                  <a:pt x="2185989" y="9525"/>
                </a:lnTo>
                <a:lnTo>
                  <a:pt x="2238376" y="20637"/>
                </a:lnTo>
                <a:lnTo>
                  <a:pt x="2284414" y="36512"/>
                </a:lnTo>
                <a:lnTo>
                  <a:pt x="2325688" y="52387"/>
                </a:lnTo>
                <a:lnTo>
                  <a:pt x="2362201" y="68262"/>
                </a:lnTo>
                <a:lnTo>
                  <a:pt x="2400301" y="87312"/>
                </a:lnTo>
                <a:lnTo>
                  <a:pt x="2438401" y="106362"/>
                </a:lnTo>
                <a:lnTo>
                  <a:pt x="2474913" y="125412"/>
                </a:lnTo>
                <a:lnTo>
                  <a:pt x="2516188" y="141287"/>
                </a:lnTo>
                <a:lnTo>
                  <a:pt x="2562226" y="155575"/>
                </a:lnTo>
                <a:lnTo>
                  <a:pt x="2614614" y="166687"/>
                </a:lnTo>
                <a:lnTo>
                  <a:pt x="2674938" y="174625"/>
                </a:lnTo>
                <a:lnTo>
                  <a:pt x="2743201" y="176212"/>
                </a:lnTo>
                <a:lnTo>
                  <a:pt x="2811464" y="174625"/>
                </a:lnTo>
                <a:lnTo>
                  <a:pt x="2871789" y="166687"/>
                </a:lnTo>
                <a:lnTo>
                  <a:pt x="2924176" y="155575"/>
                </a:lnTo>
                <a:lnTo>
                  <a:pt x="2970214" y="141287"/>
                </a:lnTo>
                <a:lnTo>
                  <a:pt x="3011489" y="125412"/>
                </a:lnTo>
                <a:lnTo>
                  <a:pt x="3048001" y="106362"/>
                </a:lnTo>
                <a:lnTo>
                  <a:pt x="3086101" y="87312"/>
                </a:lnTo>
                <a:lnTo>
                  <a:pt x="3124201" y="68262"/>
                </a:lnTo>
                <a:lnTo>
                  <a:pt x="3160714" y="52387"/>
                </a:lnTo>
                <a:lnTo>
                  <a:pt x="3201989" y="36512"/>
                </a:lnTo>
                <a:lnTo>
                  <a:pt x="3248026" y="20637"/>
                </a:lnTo>
                <a:lnTo>
                  <a:pt x="3300414" y="9525"/>
                </a:lnTo>
                <a:lnTo>
                  <a:pt x="3360739" y="3175"/>
                </a:lnTo>
                <a:lnTo>
                  <a:pt x="3427414" y="0"/>
                </a:lnTo>
                <a:lnTo>
                  <a:pt x="3497264" y="3175"/>
                </a:lnTo>
                <a:lnTo>
                  <a:pt x="3557589" y="9525"/>
                </a:lnTo>
                <a:lnTo>
                  <a:pt x="3609976" y="20637"/>
                </a:lnTo>
                <a:lnTo>
                  <a:pt x="3656014" y="36512"/>
                </a:lnTo>
                <a:lnTo>
                  <a:pt x="3697288" y="52387"/>
                </a:lnTo>
                <a:lnTo>
                  <a:pt x="3733801" y="68262"/>
                </a:lnTo>
                <a:lnTo>
                  <a:pt x="3771901" y="87312"/>
                </a:lnTo>
                <a:lnTo>
                  <a:pt x="3810001" y="106362"/>
                </a:lnTo>
                <a:lnTo>
                  <a:pt x="3846514" y="125412"/>
                </a:lnTo>
                <a:lnTo>
                  <a:pt x="3887789" y="141287"/>
                </a:lnTo>
                <a:lnTo>
                  <a:pt x="3933826" y="155575"/>
                </a:lnTo>
                <a:lnTo>
                  <a:pt x="3986214" y="166687"/>
                </a:lnTo>
                <a:lnTo>
                  <a:pt x="4046539" y="174625"/>
                </a:lnTo>
                <a:lnTo>
                  <a:pt x="4114801" y="176212"/>
                </a:lnTo>
                <a:lnTo>
                  <a:pt x="4183064" y="174625"/>
                </a:lnTo>
                <a:lnTo>
                  <a:pt x="4243388" y="166687"/>
                </a:lnTo>
                <a:lnTo>
                  <a:pt x="4295776" y="155575"/>
                </a:lnTo>
                <a:lnTo>
                  <a:pt x="4341813" y="141287"/>
                </a:lnTo>
                <a:lnTo>
                  <a:pt x="4383088" y="125412"/>
                </a:lnTo>
                <a:lnTo>
                  <a:pt x="4419601" y="106362"/>
                </a:lnTo>
                <a:lnTo>
                  <a:pt x="4495801" y="68262"/>
                </a:lnTo>
                <a:lnTo>
                  <a:pt x="4532314" y="52387"/>
                </a:lnTo>
                <a:lnTo>
                  <a:pt x="4573588" y="36512"/>
                </a:lnTo>
                <a:lnTo>
                  <a:pt x="4619626" y="20637"/>
                </a:lnTo>
                <a:lnTo>
                  <a:pt x="4672013" y="9525"/>
                </a:lnTo>
                <a:lnTo>
                  <a:pt x="4732338" y="3175"/>
                </a:lnTo>
                <a:lnTo>
                  <a:pt x="4800601" y="0"/>
                </a:lnTo>
                <a:lnTo>
                  <a:pt x="4868864" y="3175"/>
                </a:lnTo>
                <a:lnTo>
                  <a:pt x="4929188" y="9525"/>
                </a:lnTo>
                <a:lnTo>
                  <a:pt x="4981576" y="20637"/>
                </a:lnTo>
                <a:lnTo>
                  <a:pt x="5027614" y="36512"/>
                </a:lnTo>
                <a:lnTo>
                  <a:pt x="5068889" y="52387"/>
                </a:lnTo>
                <a:lnTo>
                  <a:pt x="5105402" y="68262"/>
                </a:lnTo>
                <a:lnTo>
                  <a:pt x="5143502" y="87312"/>
                </a:lnTo>
                <a:lnTo>
                  <a:pt x="5181601" y="106362"/>
                </a:lnTo>
                <a:lnTo>
                  <a:pt x="5218115" y="125412"/>
                </a:lnTo>
                <a:lnTo>
                  <a:pt x="5259388" y="141287"/>
                </a:lnTo>
                <a:lnTo>
                  <a:pt x="5305426" y="155575"/>
                </a:lnTo>
                <a:lnTo>
                  <a:pt x="5357813" y="166687"/>
                </a:lnTo>
                <a:lnTo>
                  <a:pt x="5418139" y="174625"/>
                </a:lnTo>
                <a:lnTo>
                  <a:pt x="5486401" y="176212"/>
                </a:lnTo>
                <a:lnTo>
                  <a:pt x="5554663" y="174625"/>
                </a:lnTo>
                <a:lnTo>
                  <a:pt x="5614989" y="166687"/>
                </a:lnTo>
                <a:lnTo>
                  <a:pt x="5667376" y="155575"/>
                </a:lnTo>
                <a:lnTo>
                  <a:pt x="5713414" y="141287"/>
                </a:lnTo>
                <a:lnTo>
                  <a:pt x="5754689" y="125412"/>
                </a:lnTo>
                <a:lnTo>
                  <a:pt x="5791202" y="106362"/>
                </a:lnTo>
                <a:lnTo>
                  <a:pt x="5829302" y="87312"/>
                </a:lnTo>
                <a:lnTo>
                  <a:pt x="5867402" y="68262"/>
                </a:lnTo>
                <a:lnTo>
                  <a:pt x="5903915" y="52387"/>
                </a:lnTo>
                <a:lnTo>
                  <a:pt x="5945189" y="36512"/>
                </a:lnTo>
                <a:lnTo>
                  <a:pt x="5991226" y="20637"/>
                </a:lnTo>
                <a:lnTo>
                  <a:pt x="6043614" y="9525"/>
                </a:lnTo>
                <a:lnTo>
                  <a:pt x="6103939" y="3175"/>
                </a:lnTo>
                <a:lnTo>
                  <a:pt x="6172201" y="0"/>
                </a:lnTo>
                <a:lnTo>
                  <a:pt x="6210301" y="1772"/>
                </a:lnTo>
                <a:lnTo>
                  <a:pt x="6248401" y="0"/>
                </a:lnTo>
                <a:lnTo>
                  <a:pt x="6316664" y="3175"/>
                </a:lnTo>
                <a:lnTo>
                  <a:pt x="6376989" y="9525"/>
                </a:lnTo>
                <a:lnTo>
                  <a:pt x="6429376" y="20637"/>
                </a:lnTo>
                <a:lnTo>
                  <a:pt x="6475414" y="36512"/>
                </a:lnTo>
                <a:lnTo>
                  <a:pt x="6516689" y="52387"/>
                </a:lnTo>
                <a:lnTo>
                  <a:pt x="6553202" y="68262"/>
                </a:lnTo>
                <a:lnTo>
                  <a:pt x="6591302" y="87312"/>
                </a:lnTo>
                <a:lnTo>
                  <a:pt x="6629401" y="106362"/>
                </a:lnTo>
                <a:lnTo>
                  <a:pt x="6665915" y="125412"/>
                </a:lnTo>
                <a:lnTo>
                  <a:pt x="6707189" y="141287"/>
                </a:lnTo>
                <a:lnTo>
                  <a:pt x="6753226" y="155575"/>
                </a:lnTo>
                <a:lnTo>
                  <a:pt x="6805614" y="166687"/>
                </a:lnTo>
                <a:lnTo>
                  <a:pt x="6865939" y="174625"/>
                </a:lnTo>
                <a:lnTo>
                  <a:pt x="6934201" y="176212"/>
                </a:lnTo>
                <a:lnTo>
                  <a:pt x="7002464" y="174625"/>
                </a:lnTo>
                <a:lnTo>
                  <a:pt x="7062789" y="166687"/>
                </a:lnTo>
                <a:lnTo>
                  <a:pt x="7115176" y="155575"/>
                </a:lnTo>
                <a:lnTo>
                  <a:pt x="7161214" y="141287"/>
                </a:lnTo>
                <a:lnTo>
                  <a:pt x="7202489" y="125412"/>
                </a:lnTo>
                <a:lnTo>
                  <a:pt x="7239001" y="106362"/>
                </a:lnTo>
                <a:lnTo>
                  <a:pt x="7277101" y="87312"/>
                </a:lnTo>
                <a:lnTo>
                  <a:pt x="7315201" y="68262"/>
                </a:lnTo>
                <a:lnTo>
                  <a:pt x="7351714" y="52387"/>
                </a:lnTo>
                <a:lnTo>
                  <a:pt x="7392989" y="36512"/>
                </a:lnTo>
                <a:lnTo>
                  <a:pt x="7439026" y="20637"/>
                </a:lnTo>
                <a:lnTo>
                  <a:pt x="7491414" y="9525"/>
                </a:lnTo>
                <a:lnTo>
                  <a:pt x="7551739" y="3175"/>
                </a:lnTo>
                <a:lnTo>
                  <a:pt x="7620001" y="0"/>
                </a:lnTo>
                <a:lnTo>
                  <a:pt x="7688264" y="3175"/>
                </a:lnTo>
                <a:lnTo>
                  <a:pt x="7748589" y="9525"/>
                </a:lnTo>
                <a:lnTo>
                  <a:pt x="7800976" y="20637"/>
                </a:lnTo>
                <a:lnTo>
                  <a:pt x="7847014" y="36512"/>
                </a:lnTo>
                <a:lnTo>
                  <a:pt x="7888289" y="52387"/>
                </a:lnTo>
                <a:lnTo>
                  <a:pt x="7924801" y="68262"/>
                </a:lnTo>
                <a:lnTo>
                  <a:pt x="7962901" y="87312"/>
                </a:lnTo>
                <a:lnTo>
                  <a:pt x="8001001" y="106362"/>
                </a:lnTo>
                <a:lnTo>
                  <a:pt x="8037514" y="125412"/>
                </a:lnTo>
                <a:lnTo>
                  <a:pt x="8078789" y="141287"/>
                </a:lnTo>
                <a:lnTo>
                  <a:pt x="8124826" y="155575"/>
                </a:lnTo>
                <a:lnTo>
                  <a:pt x="8177214" y="166687"/>
                </a:lnTo>
                <a:lnTo>
                  <a:pt x="8237539" y="174625"/>
                </a:lnTo>
                <a:lnTo>
                  <a:pt x="8305801" y="176212"/>
                </a:lnTo>
                <a:lnTo>
                  <a:pt x="8374064" y="174625"/>
                </a:lnTo>
                <a:lnTo>
                  <a:pt x="8434388" y="166687"/>
                </a:lnTo>
                <a:lnTo>
                  <a:pt x="8486776" y="155575"/>
                </a:lnTo>
                <a:lnTo>
                  <a:pt x="8532814" y="141287"/>
                </a:lnTo>
                <a:lnTo>
                  <a:pt x="8574088" y="125412"/>
                </a:lnTo>
                <a:lnTo>
                  <a:pt x="8610600" y="106362"/>
                </a:lnTo>
                <a:lnTo>
                  <a:pt x="8648700" y="87312"/>
                </a:lnTo>
                <a:lnTo>
                  <a:pt x="8686800" y="68262"/>
                </a:lnTo>
                <a:lnTo>
                  <a:pt x="8723314" y="52387"/>
                </a:lnTo>
                <a:lnTo>
                  <a:pt x="8764588" y="36512"/>
                </a:lnTo>
                <a:lnTo>
                  <a:pt x="8810626" y="20637"/>
                </a:lnTo>
                <a:lnTo>
                  <a:pt x="8863014" y="9525"/>
                </a:lnTo>
                <a:lnTo>
                  <a:pt x="8923338" y="3175"/>
                </a:lnTo>
                <a:lnTo>
                  <a:pt x="8990014" y="0"/>
                </a:lnTo>
                <a:lnTo>
                  <a:pt x="9059864" y="3175"/>
                </a:lnTo>
                <a:lnTo>
                  <a:pt x="9120188" y="9525"/>
                </a:lnTo>
                <a:lnTo>
                  <a:pt x="9172576" y="20637"/>
                </a:lnTo>
                <a:lnTo>
                  <a:pt x="9218614" y="36512"/>
                </a:lnTo>
                <a:lnTo>
                  <a:pt x="9259888" y="52387"/>
                </a:lnTo>
                <a:lnTo>
                  <a:pt x="9296400" y="68262"/>
                </a:lnTo>
                <a:lnTo>
                  <a:pt x="9334500" y="87312"/>
                </a:lnTo>
                <a:lnTo>
                  <a:pt x="9372600" y="106362"/>
                </a:lnTo>
                <a:lnTo>
                  <a:pt x="9409114" y="125412"/>
                </a:lnTo>
                <a:lnTo>
                  <a:pt x="9450388" y="141287"/>
                </a:lnTo>
                <a:lnTo>
                  <a:pt x="9496426" y="155575"/>
                </a:lnTo>
                <a:lnTo>
                  <a:pt x="9548814" y="166687"/>
                </a:lnTo>
                <a:lnTo>
                  <a:pt x="9609138" y="174625"/>
                </a:lnTo>
                <a:lnTo>
                  <a:pt x="9677400" y="176212"/>
                </a:lnTo>
                <a:lnTo>
                  <a:pt x="9745664" y="174625"/>
                </a:lnTo>
                <a:lnTo>
                  <a:pt x="9805988" y="166687"/>
                </a:lnTo>
                <a:lnTo>
                  <a:pt x="9858376" y="155575"/>
                </a:lnTo>
                <a:lnTo>
                  <a:pt x="9904414" y="141287"/>
                </a:lnTo>
                <a:lnTo>
                  <a:pt x="9945688" y="125412"/>
                </a:lnTo>
                <a:lnTo>
                  <a:pt x="9982200" y="106362"/>
                </a:lnTo>
                <a:lnTo>
                  <a:pt x="10058400" y="68262"/>
                </a:lnTo>
                <a:lnTo>
                  <a:pt x="10094914" y="52387"/>
                </a:lnTo>
                <a:lnTo>
                  <a:pt x="10136188" y="36512"/>
                </a:lnTo>
                <a:lnTo>
                  <a:pt x="10182226" y="20637"/>
                </a:lnTo>
                <a:lnTo>
                  <a:pt x="10234614" y="9525"/>
                </a:lnTo>
                <a:lnTo>
                  <a:pt x="10294938" y="3175"/>
                </a:lnTo>
                <a:lnTo>
                  <a:pt x="10363200" y="0"/>
                </a:lnTo>
                <a:lnTo>
                  <a:pt x="10431464" y="3175"/>
                </a:lnTo>
                <a:lnTo>
                  <a:pt x="10491788" y="9525"/>
                </a:lnTo>
                <a:lnTo>
                  <a:pt x="10544176" y="20637"/>
                </a:lnTo>
                <a:lnTo>
                  <a:pt x="10590214" y="36512"/>
                </a:lnTo>
                <a:lnTo>
                  <a:pt x="10631488" y="52387"/>
                </a:lnTo>
                <a:lnTo>
                  <a:pt x="10668000" y="68262"/>
                </a:lnTo>
                <a:lnTo>
                  <a:pt x="10706100" y="87312"/>
                </a:lnTo>
                <a:lnTo>
                  <a:pt x="10744200" y="106362"/>
                </a:lnTo>
                <a:lnTo>
                  <a:pt x="10780714" y="125412"/>
                </a:lnTo>
                <a:lnTo>
                  <a:pt x="10821988" y="141287"/>
                </a:lnTo>
                <a:lnTo>
                  <a:pt x="10868026" y="155575"/>
                </a:lnTo>
                <a:lnTo>
                  <a:pt x="10920414" y="166687"/>
                </a:lnTo>
                <a:lnTo>
                  <a:pt x="10980738" y="174625"/>
                </a:lnTo>
                <a:lnTo>
                  <a:pt x="11049000" y="176212"/>
                </a:lnTo>
                <a:lnTo>
                  <a:pt x="11117264" y="174625"/>
                </a:lnTo>
                <a:lnTo>
                  <a:pt x="11177588" y="166687"/>
                </a:lnTo>
                <a:lnTo>
                  <a:pt x="11229976" y="155575"/>
                </a:lnTo>
                <a:lnTo>
                  <a:pt x="11276014" y="141287"/>
                </a:lnTo>
                <a:lnTo>
                  <a:pt x="11317288" y="125412"/>
                </a:lnTo>
                <a:lnTo>
                  <a:pt x="11353800" y="106362"/>
                </a:lnTo>
                <a:lnTo>
                  <a:pt x="11391900" y="87312"/>
                </a:lnTo>
                <a:lnTo>
                  <a:pt x="11430000" y="68263"/>
                </a:lnTo>
                <a:lnTo>
                  <a:pt x="11466514" y="52388"/>
                </a:lnTo>
                <a:lnTo>
                  <a:pt x="11507788" y="36513"/>
                </a:lnTo>
                <a:lnTo>
                  <a:pt x="11553826" y="20638"/>
                </a:lnTo>
                <a:lnTo>
                  <a:pt x="11606214" y="9525"/>
                </a:lnTo>
                <a:lnTo>
                  <a:pt x="11666538" y="3175"/>
                </a:lnTo>
                <a:lnTo>
                  <a:pt x="11734800" y="0"/>
                </a:lnTo>
                <a:lnTo>
                  <a:pt x="11803064" y="3175"/>
                </a:lnTo>
                <a:lnTo>
                  <a:pt x="11863388" y="9525"/>
                </a:lnTo>
                <a:lnTo>
                  <a:pt x="11915776" y="20638"/>
                </a:lnTo>
                <a:lnTo>
                  <a:pt x="11961814" y="36513"/>
                </a:lnTo>
                <a:lnTo>
                  <a:pt x="12003088" y="52388"/>
                </a:lnTo>
                <a:lnTo>
                  <a:pt x="12039600" y="68263"/>
                </a:lnTo>
                <a:lnTo>
                  <a:pt x="12077700" y="87313"/>
                </a:lnTo>
                <a:lnTo>
                  <a:pt x="12115800" y="106363"/>
                </a:lnTo>
                <a:lnTo>
                  <a:pt x="12152314" y="125413"/>
                </a:lnTo>
                <a:lnTo>
                  <a:pt x="12192000" y="140677"/>
                </a:lnTo>
                <a:lnTo>
                  <a:pt x="12192000" y="885826"/>
                </a:lnTo>
                <a:lnTo>
                  <a:pt x="12191999" y="885826"/>
                </a:lnTo>
                <a:lnTo>
                  <a:pt x="12191999" y="3102054"/>
                </a:lnTo>
                <a:lnTo>
                  <a:pt x="0" y="3102054"/>
                </a:lnTo>
                <a:lnTo>
                  <a:pt x="0" y="638254"/>
                </a:lnTo>
                <a:lnTo>
                  <a:pt x="1" y="638254"/>
                </a:lnTo>
                <a:lnTo>
                  <a:pt x="1" y="176212"/>
                </a:lnTo>
                <a:lnTo>
                  <a:pt x="68264" y="174625"/>
                </a:lnTo>
                <a:lnTo>
                  <a:pt x="128589" y="166687"/>
                </a:lnTo>
                <a:lnTo>
                  <a:pt x="180976" y="155575"/>
                </a:lnTo>
                <a:lnTo>
                  <a:pt x="227014" y="141287"/>
                </a:lnTo>
                <a:lnTo>
                  <a:pt x="268289" y="125412"/>
                </a:lnTo>
                <a:lnTo>
                  <a:pt x="304801" y="106362"/>
                </a:lnTo>
                <a:lnTo>
                  <a:pt x="342901" y="87312"/>
                </a:lnTo>
                <a:lnTo>
                  <a:pt x="381001" y="68262"/>
                </a:lnTo>
                <a:lnTo>
                  <a:pt x="417514" y="52387"/>
                </a:lnTo>
                <a:lnTo>
                  <a:pt x="458789" y="36512"/>
                </a:lnTo>
                <a:lnTo>
                  <a:pt x="504826" y="20637"/>
                </a:lnTo>
                <a:lnTo>
                  <a:pt x="557214" y="9525"/>
                </a:lnTo>
                <a:lnTo>
                  <a:pt x="617539" y="317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B124777-8C49-40D1-AD40-314BBC6201AC}"/>
              </a:ext>
            </a:extLst>
          </p:cNvPr>
          <p:cNvSpPr/>
          <p:nvPr/>
        </p:nvSpPr>
        <p:spPr>
          <a:xfrm>
            <a:off x="755168" y="4292599"/>
            <a:ext cx="10681664" cy="24458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800" b="1" cap="all" spc="80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mj-lt"/>
                <a:ea typeface="+mj-ea"/>
                <a:cs typeface="+mj-cs"/>
              </a:rPr>
              <a:t>AGENT </a:t>
            </a:r>
          </a:p>
          <a:p>
            <a:pPr algn="ctr" defTabSz="914400">
              <a:lnSpc>
                <a:spcPct val="90000"/>
              </a:lnSpc>
              <a:spcBef>
                <a:spcPct val="0"/>
              </a:spcBef>
              <a:spcAft>
                <a:spcPts val="600"/>
              </a:spcAft>
            </a:pPr>
            <a:r>
              <a:rPr lang="en-US" sz="4800" b="1" cap="all" spc="80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mj-lt"/>
                <a:ea typeface="+mj-ea"/>
                <a:cs typeface="+mj-cs"/>
              </a:rPr>
              <a:t>GENERATED </a:t>
            </a:r>
          </a:p>
          <a:p>
            <a:pPr algn="ctr" defTabSz="914400">
              <a:lnSpc>
                <a:spcPct val="90000"/>
              </a:lnSpc>
              <a:spcBef>
                <a:spcPct val="0"/>
              </a:spcBef>
              <a:spcAft>
                <a:spcPts val="600"/>
              </a:spcAft>
            </a:pPr>
            <a:r>
              <a:rPr lang="en-US" sz="4800" b="1" cap="all" spc="80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mj-lt"/>
                <a:ea typeface="+mj-ea"/>
                <a:cs typeface="+mj-cs"/>
              </a:rPr>
              <a:t>REFERRALS</a:t>
            </a:r>
          </a:p>
          <a:p>
            <a:pPr algn="ctr" defTabSz="914400">
              <a:lnSpc>
                <a:spcPct val="90000"/>
              </a:lnSpc>
              <a:spcBef>
                <a:spcPct val="0"/>
              </a:spcBef>
              <a:spcAft>
                <a:spcPts val="600"/>
              </a:spcAft>
            </a:pPr>
            <a:endParaRPr lang="en-US" sz="4800" b="1" cap="all" spc="80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mj-lt"/>
              <a:ea typeface="+mj-ea"/>
              <a:cs typeface="+mj-cs"/>
            </a:endParaRPr>
          </a:p>
          <a:p>
            <a:pPr algn="ctr" defTabSz="914400">
              <a:lnSpc>
                <a:spcPct val="90000"/>
              </a:lnSpc>
              <a:spcBef>
                <a:spcPct val="0"/>
              </a:spcBef>
              <a:spcAft>
                <a:spcPts val="600"/>
              </a:spcAft>
            </a:pPr>
            <a:endParaRPr lang="en-US" sz="1700" b="1" cap="all" spc="80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mj-lt"/>
              <a:ea typeface="+mj-ea"/>
              <a:cs typeface="+mj-cs"/>
            </a:endParaRPr>
          </a:p>
          <a:p>
            <a:pPr algn="ctr" defTabSz="914400">
              <a:lnSpc>
                <a:spcPct val="90000"/>
              </a:lnSpc>
              <a:spcBef>
                <a:spcPct val="0"/>
              </a:spcBef>
              <a:spcAft>
                <a:spcPts val="600"/>
              </a:spcAft>
            </a:pPr>
            <a:endParaRPr lang="en-US" sz="1700" b="1" cap="all" spc="80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mj-lt"/>
              <a:ea typeface="+mj-ea"/>
              <a:cs typeface="+mj-cs"/>
            </a:endParaRPr>
          </a:p>
        </p:txBody>
      </p:sp>
    </p:spTree>
    <p:extLst>
      <p:ext uri="{BB962C8B-B14F-4D97-AF65-F5344CB8AC3E}">
        <p14:creationId xmlns:p14="http://schemas.microsoft.com/office/powerpoint/2010/main" val="30576145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table, sitting, black&#10;&#10;Description automatically generated">
            <a:extLst>
              <a:ext uri="{FF2B5EF4-FFF2-40B4-BE49-F238E27FC236}">
                <a16:creationId xmlns:a16="http://schemas.microsoft.com/office/drawing/2014/main" id="{1A442065-8872-4490-AFDA-A0B5BFC6B10C}"/>
              </a:ext>
            </a:extLst>
          </p:cNvPr>
          <p:cNvPicPr>
            <a:picLocks noChangeAspect="1"/>
          </p:cNvPicPr>
          <p:nvPr/>
        </p:nvPicPr>
        <p:blipFill rotWithShape="1">
          <a:blip r:embed="rId2">
            <a:extLst>
              <a:ext uri="{28A0092B-C50C-407E-A947-70E740481C1C}">
                <a14:useLocalDpi xmlns:a14="http://schemas.microsoft.com/office/drawing/2010/main" val="0"/>
              </a:ext>
            </a:extLst>
          </a:blip>
          <a:srcRect l="989" r="8211" b="3"/>
          <a:stretch/>
        </p:blipFill>
        <p:spPr>
          <a:xfrm>
            <a:off x="157608" y="119575"/>
            <a:ext cx="6095980" cy="3944127"/>
          </a:xfrm>
          <a:prstGeom prst="rect">
            <a:avLst/>
          </a:prstGeom>
        </p:spPr>
      </p:pic>
      <p:pic>
        <p:nvPicPr>
          <p:cNvPr id="8" name="Picture 7" descr="A close up of a sign&#10;&#10;Description automatically generated">
            <a:extLst>
              <a:ext uri="{FF2B5EF4-FFF2-40B4-BE49-F238E27FC236}">
                <a16:creationId xmlns:a16="http://schemas.microsoft.com/office/drawing/2014/main" id="{2B58E843-D466-464D-BF54-F5E120F05730}"/>
              </a:ext>
            </a:extLst>
          </p:cNvPr>
          <p:cNvPicPr>
            <a:picLocks noChangeAspect="1"/>
          </p:cNvPicPr>
          <p:nvPr/>
        </p:nvPicPr>
        <p:blipFill rotWithShape="1">
          <a:blip r:embed="rId3">
            <a:extLst>
              <a:ext uri="{28A0092B-C50C-407E-A947-70E740481C1C}">
                <a14:useLocalDpi xmlns:a14="http://schemas.microsoft.com/office/drawing/2010/main" val="0"/>
              </a:ext>
            </a:extLst>
          </a:blip>
          <a:srcRect t="21472" b="13828"/>
          <a:stretch/>
        </p:blipFill>
        <p:spPr>
          <a:xfrm>
            <a:off x="6096000" y="119575"/>
            <a:ext cx="6096000" cy="3944127"/>
          </a:xfrm>
          <a:prstGeom prst="rect">
            <a:avLst/>
          </a:prstGeom>
        </p:spPr>
      </p:pic>
      <p:sp>
        <p:nvSpPr>
          <p:cNvPr id="2" name="Rectangle 1">
            <a:extLst>
              <a:ext uri="{FF2B5EF4-FFF2-40B4-BE49-F238E27FC236}">
                <a16:creationId xmlns:a16="http://schemas.microsoft.com/office/drawing/2014/main" id="{CB124777-8C49-40D1-AD40-314BBC6201AC}"/>
              </a:ext>
            </a:extLst>
          </p:cNvPr>
          <p:cNvSpPr/>
          <p:nvPr/>
        </p:nvSpPr>
        <p:spPr>
          <a:xfrm>
            <a:off x="755168" y="4292599"/>
            <a:ext cx="10681664" cy="2445826"/>
          </a:xfrm>
          <a:prstGeom prst="rect">
            <a:avLst/>
          </a:prstGeom>
        </p:spPr>
        <p:txBody>
          <a:bodyPr vert="horz" lIns="91440" tIns="45720" rIns="91440" bIns="45720" rtlCol="0" anchor="ctr">
            <a:normAutofit fontScale="92500" lnSpcReduction="20000"/>
          </a:bodyPr>
          <a:lstStyle/>
          <a:p>
            <a:pPr algn="ctr" defTabSz="914400">
              <a:lnSpc>
                <a:spcPct val="90000"/>
              </a:lnSpc>
              <a:spcBef>
                <a:spcPct val="0"/>
              </a:spcBef>
              <a:spcAft>
                <a:spcPts val="600"/>
              </a:spcAft>
            </a:pPr>
            <a:r>
              <a:rPr lang="en-US" sz="4800" b="1" cap="all" spc="800" dirty="0">
                <a:ln w="12700">
                  <a:solidFill>
                    <a:schemeClr val="tx2">
                      <a:lumMod val="75000"/>
                    </a:schemeClr>
                  </a:solidFill>
                  <a:prstDash val="solid"/>
                </a:ln>
                <a:solidFill>
                  <a:schemeClr val="tx2"/>
                </a:solidFill>
                <a:latin typeface="+mj-lt"/>
                <a:ea typeface="+mj-ea"/>
                <a:cs typeface="+mj-cs"/>
              </a:rPr>
              <a:t>AGENT </a:t>
            </a:r>
          </a:p>
          <a:p>
            <a:pPr algn="ctr" defTabSz="914400">
              <a:lnSpc>
                <a:spcPct val="90000"/>
              </a:lnSpc>
              <a:spcBef>
                <a:spcPct val="0"/>
              </a:spcBef>
              <a:spcAft>
                <a:spcPts val="600"/>
              </a:spcAft>
            </a:pPr>
            <a:r>
              <a:rPr lang="en-US" sz="4800" b="1" cap="all" spc="800" dirty="0">
                <a:ln w="12700">
                  <a:solidFill>
                    <a:schemeClr val="tx2">
                      <a:lumMod val="75000"/>
                    </a:schemeClr>
                  </a:solidFill>
                  <a:prstDash val="solid"/>
                </a:ln>
                <a:solidFill>
                  <a:schemeClr val="tx2"/>
                </a:solidFill>
                <a:latin typeface="+mj-lt"/>
                <a:ea typeface="+mj-ea"/>
                <a:cs typeface="+mj-cs"/>
              </a:rPr>
              <a:t>GENERATED </a:t>
            </a:r>
          </a:p>
          <a:p>
            <a:pPr algn="ctr" defTabSz="914400">
              <a:lnSpc>
                <a:spcPct val="90000"/>
              </a:lnSpc>
              <a:spcBef>
                <a:spcPct val="0"/>
              </a:spcBef>
              <a:spcAft>
                <a:spcPts val="600"/>
              </a:spcAft>
            </a:pPr>
            <a:r>
              <a:rPr lang="en-US" sz="4800" b="1" cap="all" spc="800" dirty="0">
                <a:ln w="12700">
                  <a:solidFill>
                    <a:schemeClr val="tx2">
                      <a:lumMod val="75000"/>
                    </a:schemeClr>
                  </a:solidFill>
                  <a:prstDash val="solid"/>
                </a:ln>
                <a:solidFill>
                  <a:schemeClr val="tx2"/>
                </a:solidFill>
                <a:latin typeface="+mj-lt"/>
                <a:ea typeface="+mj-ea"/>
                <a:cs typeface="+mj-cs"/>
              </a:rPr>
              <a:t>REFERRALS 2020</a:t>
            </a:r>
          </a:p>
          <a:p>
            <a:pPr algn="ctr" defTabSz="914400">
              <a:lnSpc>
                <a:spcPct val="90000"/>
              </a:lnSpc>
              <a:spcBef>
                <a:spcPct val="0"/>
              </a:spcBef>
              <a:spcAft>
                <a:spcPts val="600"/>
              </a:spcAft>
            </a:pPr>
            <a:r>
              <a:rPr lang="en-US" sz="4800" b="1" i="1" cap="all" spc="800" dirty="0">
                <a:ln w="12700">
                  <a:solidFill>
                    <a:schemeClr val="tx2">
                      <a:lumMod val="75000"/>
                    </a:schemeClr>
                  </a:solidFill>
                  <a:prstDash val="solid"/>
                </a:ln>
                <a:solidFill>
                  <a:schemeClr val="tx2"/>
                </a:solidFill>
                <a:latin typeface="Arabic Typesetting" panose="020B0604020202020204" pitchFamily="66" charset="-78"/>
                <a:ea typeface="+mj-ea"/>
                <a:cs typeface="Arabic Typesetting" panose="020B0604020202020204" pitchFamily="66" charset="-78"/>
              </a:rPr>
              <a:t>Part 2</a:t>
            </a:r>
          </a:p>
          <a:p>
            <a:pPr algn="ctr" defTabSz="914400">
              <a:lnSpc>
                <a:spcPct val="90000"/>
              </a:lnSpc>
              <a:spcBef>
                <a:spcPct val="0"/>
              </a:spcBef>
              <a:spcAft>
                <a:spcPts val="600"/>
              </a:spcAft>
            </a:pPr>
            <a:endParaRPr lang="en-US" sz="1700" b="1" cap="all" spc="80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mj-lt"/>
              <a:ea typeface="+mj-ea"/>
              <a:cs typeface="+mj-cs"/>
            </a:endParaRPr>
          </a:p>
          <a:p>
            <a:pPr algn="ctr" defTabSz="914400">
              <a:lnSpc>
                <a:spcPct val="90000"/>
              </a:lnSpc>
              <a:spcBef>
                <a:spcPct val="0"/>
              </a:spcBef>
              <a:spcAft>
                <a:spcPts val="600"/>
              </a:spcAft>
            </a:pPr>
            <a:endParaRPr lang="en-US" sz="1700" b="1" cap="all" spc="80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mj-lt"/>
              <a:ea typeface="+mj-ea"/>
              <a:cs typeface="+mj-cs"/>
            </a:endParaRPr>
          </a:p>
        </p:txBody>
      </p:sp>
    </p:spTree>
    <p:extLst>
      <p:ext uri="{BB962C8B-B14F-4D97-AF65-F5344CB8AC3E}">
        <p14:creationId xmlns:p14="http://schemas.microsoft.com/office/powerpoint/2010/main" val="358674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C47C52-C073-4FD4-9724-98EE965B70B2}"/>
              </a:ext>
            </a:extLst>
          </p:cNvPr>
          <p:cNvSpPr>
            <a:spLocks noGrp="1"/>
          </p:cNvSpPr>
          <p:nvPr>
            <p:ph type="title"/>
          </p:nvPr>
        </p:nvSpPr>
        <p:spPr>
          <a:xfrm>
            <a:off x="1251679" y="645107"/>
            <a:ext cx="10569260" cy="560841"/>
          </a:xfrm>
        </p:spPr>
        <p:txBody>
          <a:bodyPr anchor="t">
            <a:noAutofit/>
          </a:bodyPr>
          <a:lstStyle/>
          <a:p>
            <a:r>
              <a:rPr lang="en-US" sz="2800" dirty="0">
                <a:hlinkClick r:id="rId2"/>
              </a:rPr>
              <a:t>https://realestateperk.com/RealogyMilitaryRewards/</a:t>
            </a:r>
            <a:br>
              <a:rPr lang="en-US" sz="2800" dirty="0"/>
            </a:br>
            <a:endParaRPr lang="en-US" sz="2800" dirty="0"/>
          </a:p>
        </p:txBody>
      </p:sp>
      <p:pic>
        <p:nvPicPr>
          <p:cNvPr id="7" name="Picture 6" descr="A close up of a sign&#10;&#10;Description automatically generated">
            <a:extLst>
              <a:ext uri="{FF2B5EF4-FFF2-40B4-BE49-F238E27FC236}">
                <a16:creationId xmlns:a16="http://schemas.microsoft.com/office/drawing/2014/main" id="{9B3BD677-A505-4FCF-BDE4-39D50A160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331" y="1482253"/>
            <a:ext cx="9141337" cy="4730640"/>
          </a:xfrm>
          <a:prstGeom prst="rect">
            <a:avLst/>
          </a:prstGeom>
        </p:spPr>
      </p:pic>
      <p:sp>
        <p:nvSpPr>
          <p:cNvPr id="2" name="AutoShape 2" descr="RMR WordMark Stacked">
            <a:extLst>
              <a:ext uri="{FF2B5EF4-FFF2-40B4-BE49-F238E27FC236}">
                <a16:creationId xmlns:a16="http://schemas.microsoft.com/office/drawing/2014/main" id="{309CF37F-61B8-45FD-A4D9-0FCD23FB5FE3}"/>
              </a:ext>
            </a:extLst>
          </p:cNvPr>
          <p:cNvSpPr>
            <a:spLocks noChangeAspect="1" noChangeArrowheads="1"/>
          </p:cNvSpPr>
          <p:nvPr/>
        </p:nvSpPr>
        <p:spPr bwMode="auto">
          <a:xfrm>
            <a:off x="5943600" y="3276600"/>
            <a:ext cx="4273826" cy="4273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MR WordMark Stacked">
            <a:extLst>
              <a:ext uri="{FF2B5EF4-FFF2-40B4-BE49-F238E27FC236}">
                <a16:creationId xmlns:a16="http://schemas.microsoft.com/office/drawing/2014/main" id="{152A37C1-5553-4EBD-83D3-543931A490F1}"/>
              </a:ext>
            </a:extLst>
          </p:cNvPr>
          <p:cNvSpPr>
            <a:spLocks noChangeAspect="1" noChangeArrowheads="1"/>
          </p:cNvSpPr>
          <p:nvPr/>
        </p:nvSpPr>
        <p:spPr bwMode="auto">
          <a:xfrm>
            <a:off x="2388358" y="-278642"/>
            <a:ext cx="10877266" cy="108772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6588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flag&#10;&#10;Description automatically generated">
            <a:extLst>
              <a:ext uri="{FF2B5EF4-FFF2-40B4-BE49-F238E27FC236}">
                <a16:creationId xmlns:a16="http://schemas.microsoft.com/office/drawing/2014/main" id="{FA398E8A-F1F8-4BF8-BCE8-4AD6E21A20CC}"/>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6934" r="6934"/>
          <a:stretch/>
        </p:blipFill>
        <p:spPr>
          <a:xfrm>
            <a:off x="8148944" y="157176"/>
            <a:ext cx="3677792" cy="34289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p:spPr>
      </p:pic>
      <p:sp>
        <p:nvSpPr>
          <p:cNvPr id="2" name="Title 1">
            <a:extLst>
              <a:ext uri="{FF2B5EF4-FFF2-40B4-BE49-F238E27FC236}">
                <a16:creationId xmlns:a16="http://schemas.microsoft.com/office/drawing/2014/main" id="{5D4ADA1D-DED8-4EB1-B237-3EE5E7243B71}"/>
              </a:ext>
            </a:extLst>
          </p:cNvPr>
          <p:cNvSpPr>
            <a:spLocks noGrp="1"/>
          </p:cNvSpPr>
          <p:nvPr>
            <p:ph type="title"/>
          </p:nvPr>
        </p:nvSpPr>
        <p:spPr>
          <a:xfrm>
            <a:off x="191722" y="0"/>
            <a:ext cx="7702669" cy="1676603"/>
          </a:xfrm>
        </p:spPr>
        <p:txBody>
          <a:bodyPr vert="horz" lIns="91440" tIns="45720" rIns="91440" bIns="45720" rtlCol="0" anchor="ctr">
            <a:normAutofit fontScale="90000"/>
          </a:bodyPr>
          <a:lstStyle/>
          <a:p>
            <a:r>
              <a:rPr lang="en-US" sz="3600" dirty="0">
                <a:solidFill>
                  <a:schemeClr val="accent6">
                    <a:lumMod val="50000"/>
                  </a:schemeClr>
                </a:solidFill>
              </a:rPr>
              <a:t>Why Promote the Military Real Estate Programs</a:t>
            </a:r>
          </a:p>
        </p:txBody>
      </p:sp>
      <p:sp>
        <p:nvSpPr>
          <p:cNvPr id="4" name="Text Placeholder 3">
            <a:extLst>
              <a:ext uri="{FF2B5EF4-FFF2-40B4-BE49-F238E27FC236}">
                <a16:creationId xmlns:a16="http://schemas.microsoft.com/office/drawing/2014/main" id="{D9689F38-CAA9-4EE1-BDE2-0D98C6F76E79}"/>
              </a:ext>
            </a:extLst>
          </p:cNvPr>
          <p:cNvSpPr>
            <a:spLocks noGrp="1"/>
          </p:cNvSpPr>
          <p:nvPr>
            <p:ph type="body" sz="half" idx="2"/>
          </p:nvPr>
        </p:nvSpPr>
        <p:spPr>
          <a:xfrm>
            <a:off x="352675" y="1272208"/>
            <a:ext cx="7142259" cy="5797826"/>
          </a:xfrm>
        </p:spPr>
        <p:txBody>
          <a:bodyPr vert="horz" lIns="91440" tIns="45720" rIns="91440" bIns="45720" rtlCol="0">
            <a:normAutofit fontScale="85000" lnSpcReduction="20000"/>
          </a:bodyPr>
          <a:lstStyle/>
          <a:p>
            <a:r>
              <a:rPr lang="en-US" sz="2000" b="1" u="sng" dirty="0">
                <a:solidFill>
                  <a:schemeClr val="accent6">
                    <a:lumMod val="50000"/>
                  </a:schemeClr>
                </a:solidFill>
                <a:latin typeface="Aharoni" panose="02010803020104030203" pitchFamily="2" charset="-79"/>
                <a:cs typeface="Aharoni" panose="02010803020104030203" pitchFamily="2" charset="-79"/>
              </a:rPr>
              <a:t>Large Client Base</a:t>
            </a:r>
            <a:endParaRPr lang="en-US" sz="2000" b="1" dirty="0">
              <a:solidFill>
                <a:schemeClr val="accent6">
                  <a:lumMod val="50000"/>
                </a:schemeClr>
              </a:solidFill>
              <a:latin typeface="Aharoni" panose="02010803020104030203" pitchFamily="2" charset="-79"/>
              <a:cs typeface="Aharoni" panose="02010803020104030203" pitchFamily="2" charset="-79"/>
            </a:endParaRPr>
          </a:p>
          <a:p>
            <a:pPr marL="285750" indent="-228600">
              <a:buClr>
                <a:srgbClr val="004844"/>
              </a:buClr>
              <a:buFont typeface="Arial" panose="020B0604020202020204" pitchFamily="34" charset="0"/>
              <a:buChar char="•"/>
            </a:pPr>
            <a:r>
              <a:rPr lang="en-US" sz="1800" b="1" dirty="0">
                <a:solidFill>
                  <a:schemeClr val="accent6">
                    <a:lumMod val="50000"/>
                  </a:schemeClr>
                </a:solidFill>
              </a:rPr>
              <a:t>Military families move every 2-3 years on average</a:t>
            </a:r>
          </a:p>
          <a:p>
            <a:pPr marL="285750" indent="-228600">
              <a:buClr>
                <a:srgbClr val="004844"/>
              </a:buClr>
              <a:buFont typeface="Arial" panose="020B0604020202020204" pitchFamily="34" charset="0"/>
              <a:buChar char="•"/>
            </a:pPr>
            <a:r>
              <a:rPr lang="en-US" sz="1800" b="1" dirty="0">
                <a:solidFill>
                  <a:schemeClr val="accent6">
                    <a:lumMod val="50000"/>
                  </a:schemeClr>
                </a:solidFill>
              </a:rPr>
              <a:t>Family members are also eligible for the benefits which can lead to additional transactions from 1 client. </a:t>
            </a:r>
          </a:p>
          <a:p>
            <a:r>
              <a:rPr lang="en-US" sz="2000" b="1" u="sng" dirty="0">
                <a:solidFill>
                  <a:schemeClr val="accent6">
                    <a:lumMod val="50000"/>
                  </a:schemeClr>
                </a:solidFill>
                <a:latin typeface="Aharoni" panose="02010803020104030203" pitchFamily="2" charset="-79"/>
                <a:cs typeface="Aharoni" panose="02010803020104030203" pitchFamily="2" charset="-79"/>
              </a:rPr>
              <a:t>NAR Statistics</a:t>
            </a:r>
            <a:endParaRPr lang="en-US" sz="2000" b="1" dirty="0">
              <a:solidFill>
                <a:schemeClr val="accent6">
                  <a:lumMod val="50000"/>
                </a:schemeClr>
              </a:solidFill>
              <a:latin typeface="Aharoni" panose="02010803020104030203" pitchFamily="2" charset="-79"/>
              <a:cs typeface="Aharoni" panose="02010803020104030203" pitchFamily="2" charset="-79"/>
            </a:endParaRPr>
          </a:p>
          <a:p>
            <a:pPr marL="285750" indent="-228600">
              <a:buClr>
                <a:srgbClr val="004844"/>
              </a:buClr>
              <a:buFont typeface="Arial" panose="020B0604020202020204" pitchFamily="34" charset="0"/>
              <a:buChar char="•"/>
            </a:pPr>
            <a:r>
              <a:rPr lang="en-US" sz="1800" b="1" dirty="0">
                <a:solidFill>
                  <a:schemeClr val="accent6">
                    <a:lumMod val="50000"/>
                  </a:schemeClr>
                </a:solidFill>
              </a:rPr>
              <a:t>Of All Buyers: 2% are Active Military, 17% are Veterans and 81% are non-Military</a:t>
            </a:r>
          </a:p>
          <a:p>
            <a:pPr marL="285750" indent="-228600">
              <a:buClr>
                <a:srgbClr val="004844"/>
              </a:buClr>
              <a:buFont typeface="Arial" panose="020B0604020202020204" pitchFamily="34" charset="0"/>
              <a:buChar char="•"/>
            </a:pPr>
            <a:r>
              <a:rPr lang="en-US" sz="1800" b="1" dirty="0">
                <a:solidFill>
                  <a:schemeClr val="accent6">
                    <a:lumMod val="50000"/>
                  </a:schemeClr>
                </a:solidFill>
              </a:rPr>
              <a:t>Half of active-service military buyers are first time home buyers and 68% are first time sellers</a:t>
            </a:r>
          </a:p>
          <a:p>
            <a:pPr marL="285750" indent="-228600">
              <a:buClr>
                <a:srgbClr val="004844"/>
              </a:buClr>
              <a:buFont typeface="Arial" panose="020B0604020202020204" pitchFamily="34" charset="0"/>
              <a:buChar char="•"/>
            </a:pPr>
            <a:r>
              <a:rPr lang="en-US" sz="1800" b="1" dirty="0">
                <a:solidFill>
                  <a:schemeClr val="accent6">
                    <a:lumMod val="50000"/>
                  </a:schemeClr>
                </a:solidFill>
              </a:rPr>
              <a:t>19% of Veterans are First Time Home Buyers and 26% are First Time Home Sellers</a:t>
            </a:r>
          </a:p>
          <a:p>
            <a:r>
              <a:rPr lang="en-US" sz="2000" b="1" u="sng" dirty="0">
                <a:solidFill>
                  <a:schemeClr val="accent6">
                    <a:lumMod val="50000"/>
                  </a:schemeClr>
                </a:solidFill>
                <a:latin typeface="Aharoni" panose="02010803020104030203" pitchFamily="2" charset="-79"/>
                <a:cs typeface="Aharoni" panose="02010803020104030203" pitchFamily="2" charset="-79"/>
              </a:rPr>
              <a:t>Improving Metrics</a:t>
            </a:r>
            <a:endParaRPr lang="en-US" sz="2000" b="1" dirty="0">
              <a:solidFill>
                <a:schemeClr val="accent6">
                  <a:lumMod val="50000"/>
                </a:schemeClr>
              </a:solidFill>
              <a:latin typeface="Aharoni" panose="02010803020104030203" pitchFamily="2" charset="-79"/>
              <a:cs typeface="Aharoni" panose="02010803020104030203" pitchFamily="2" charset="-79"/>
            </a:endParaRPr>
          </a:p>
          <a:p>
            <a:pPr marL="285750" indent="-228600">
              <a:buClr>
                <a:srgbClr val="004844"/>
              </a:buClr>
              <a:buFont typeface="Arial" panose="020B0604020202020204" pitchFamily="34" charset="0"/>
              <a:buChar char="•"/>
            </a:pPr>
            <a:r>
              <a:rPr lang="en-US" sz="1800" b="1" dirty="0">
                <a:solidFill>
                  <a:schemeClr val="accent6">
                    <a:lumMod val="50000"/>
                  </a:schemeClr>
                </a:solidFill>
              </a:rPr>
              <a:t>AGRs help improve conversion.  Clients we enter in the program convert at higher rates</a:t>
            </a:r>
          </a:p>
          <a:p>
            <a:pPr marL="285750" indent="-228600">
              <a:buClr>
                <a:srgbClr val="004844"/>
              </a:buClr>
              <a:buFont typeface="Arial" panose="020B0604020202020204" pitchFamily="34" charset="0"/>
              <a:buChar char="•"/>
            </a:pPr>
            <a:r>
              <a:rPr lang="en-US" sz="1800" b="1" dirty="0">
                <a:solidFill>
                  <a:schemeClr val="accent6">
                    <a:lumMod val="50000"/>
                  </a:schemeClr>
                </a:solidFill>
              </a:rPr>
              <a:t>Reinforces our partner relationship with the Affinity Program Affiliates</a:t>
            </a:r>
          </a:p>
          <a:p>
            <a:pPr marL="285750" indent="-228600">
              <a:buClr>
                <a:srgbClr val="004844"/>
              </a:buClr>
              <a:buFont typeface="Arial" panose="020B0604020202020204" pitchFamily="34" charset="0"/>
              <a:buChar char="•"/>
            </a:pPr>
            <a:r>
              <a:rPr lang="en-US" sz="1800" b="1" dirty="0">
                <a:solidFill>
                  <a:schemeClr val="accent6">
                    <a:lumMod val="50000"/>
                  </a:schemeClr>
                </a:solidFill>
              </a:rPr>
              <a:t>Client’s who we enter into the program tend to respond more frequently and positively to Service Evaluations</a:t>
            </a:r>
          </a:p>
          <a:p>
            <a:pPr marL="285750" indent="-228600">
              <a:buClr>
                <a:srgbClr val="004844"/>
              </a:buClr>
              <a:buFont typeface="Arial" panose="020B0604020202020204" pitchFamily="34" charset="0"/>
              <a:buChar char="•"/>
            </a:pPr>
            <a:endParaRPr lang="en-US" sz="1800" b="1" dirty="0">
              <a:solidFill>
                <a:schemeClr val="accent6">
                  <a:lumMod val="50000"/>
                </a:schemeClr>
              </a:solidFill>
            </a:endParaRPr>
          </a:p>
          <a:p>
            <a:pPr indent="-228600">
              <a:buFont typeface="Arial" panose="020B0604020202020204" pitchFamily="34" charset="0"/>
              <a:buChar char="•"/>
            </a:pPr>
            <a:endParaRPr lang="en-US" sz="1700" dirty="0"/>
          </a:p>
        </p:txBody>
      </p:sp>
    </p:spTree>
    <p:custDataLst>
      <p:tags r:id="rId1"/>
    </p:custDataLst>
    <p:extLst>
      <p:ext uri="{BB962C8B-B14F-4D97-AF65-F5344CB8AC3E}">
        <p14:creationId xmlns:p14="http://schemas.microsoft.com/office/powerpoint/2010/main" val="350119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AC5ECC-7B3D-41A5-9598-2E5612BC32E6}"/>
              </a:ext>
            </a:extLst>
          </p:cNvPr>
          <p:cNvPicPr>
            <a:picLocks noChangeAspect="1"/>
          </p:cNvPicPr>
          <p:nvPr/>
        </p:nvPicPr>
        <p:blipFill>
          <a:blip r:embed="rId2"/>
          <a:stretch>
            <a:fillRect/>
          </a:stretch>
        </p:blipFill>
        <p:spPr>
          <a:xfrm>
            <a:off x="994053" y="0"/>
            <a:ext cx="10699701" cy="6112204"/>
          </a:xfrm>
          <a:prstGeom prst="rect">
            <a:avLst/>
          </a:prstGeom>
        </p:spPr>
      </p:pic>
      <p:sp>
        <p:nvSpPr>
          <p:cNvPr id="6" name="Rectangle 5">
            <a:extLst>
              <a:ext uri="{FF2B5EF4-FFF2-40B4-BE49-F238E27FC236}">
                <a16:creationId xmlns:a16="http://schemas.microsoft.com/office/drawing/2014/main" id="{E0851CEC-1DEF-4A71-8B8D-AF7662E6BF60}"/>
              </a:ext>
            </a:extLst>
          </p:cNvPr>
          <p:cNvSpPr/>
          <p:nvPr/>
        </p:nvSpPr>
        <p:spPr>
          <a:xfrm>
            <a:off x="1209821" y="6260123"/>
            <a:ext cx="10268164" cy="430887"/>
          </a:xfrm>
          <a:prstGeom prst="rect">
            <a:avLst/>
          </a:prstGeom>
        </p:spPr>
        <p:txBody>
          <a:bodyPr wrap="square">
            <a:spAutoFit/>
          </a:bodyPr>
          <a:lstStyle/>
          <a:p>
            <a:r>
              <a:rPr lang="en-US" sz="1100" b="1" dirty="0">
                <a:solidFill>
                  <a:srgbClr val="16120C"/>
                </a:solidFill>
                <a:latin typeface="verdana" panose="020B0604030504040204" pitchFamily="34" charset="0"/>
              </a:rPr>
              <a:t>Alert!  The Broker/Agent marketing materials are not yet available.   As soon as they are ready, everything will be posted here and a nationwide announcement will be sent out.  Thank you for your patience! </a:t>
            </a:r>
            <a:endParaRPr lang="en-US" sz="1100" dirty="0"/>
          </a:p>
        </p:txBody>
      </p:sp>
    </p:spTree>
    <p:extLst>
      <p:ext uri="{BB962C8B-B14F-4D97-AF65-F5344CB8AC3E}">
        <p14:creationId xmlns:p14="http://schemas.microsoft.com/office/powerpoint/2010/main" val="204980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9A39B3B-94B3-4BAE-9BB1-03268D50B143}"/>
              </a:ext>
            </a:extLst>
          </p:cNvPr>
          <p:cNvSpPr>
            <a:spLocks noGrp="1"/>
          </p:cNvSpPr>
          <p:nvPr>
            <p:ph type="subTitle" idx="1"/>
          </p:nvPr>
        </p:nvSpPr>
        <p:spPr>
          <a:xfrm>
            <a:off x="433755" y="265234"/>
            <a:ext cx="11383108" cy="6084277"/>
          </a:xfrm>
        </p:spPr>
        <p:txBody>
          <a:bodyPr>
            <a:normAutofit/>
          </a:bodyPr>
          <a:lstStyle/>
          <a:p>
            <a:pPr algn="l"/>
            <a:r>
              <a:rPr lang="en-US" sz="5400" b="1" dirty="0"/>
              <a:t>      Ask everyone . . . </a:t>
            </a:r>
          </a:p>
        </p:txBody>
      </p:sp>
      <p:pic>
        <p:nvPicPr>
          <p:cNvPr id="7" name="Picture 6" descr="A person in a suit and tie&#10;&#10;Description automatically generated">
            <a:extLst>
              <a:ext uri="{FF2B5EF4-FFF2-40B4-BE49-F238E27FC236}">
                <a16:creationId xmlns:a16="http://schemas.microsoft.com/office/drawing/2014/main" id="{F7FD28F6-7A44-4397-A01D-FA3A40695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4581" y="1121691"/>
            <a:ext cx="4877223" cy="4755292"/>
          </a:xfrm>
          <a:prstGeom prst="rect">
            <a:avLst/>
          </a:prstGeom>
        </p:spPr>
      </p:pic>
      <p:sp>
        <p:nvSpPr>
          <p:cNvPr id="8" name="Speech Bubble: Rectangle with Corners Rounded 7">
            <a:extLst>
              <a:ext uri="{FF2B5EF4-FFF2-40B4-BE49-F238E27FC236}">
                <a16:creationId xmlns:a16="http://schemas.microsoft.com/office/drawing/2014/main" id="{14D6CD82-1A8E-4753-A4FC-882756CAF0B8}"/>
              </a:ext>
            </a:extLst>
          </p:cNvPr>
          <p:cNvSpPr/>
          <p:nvPr/>
        </p:nvSpPr>
        <p:spPr>
          <a:xfrm>
            <a:off x="433755" y="1395046"/>
            <a:ext cx="6096000" cy="3824654"/>
          </a:xfrm>
          <a:prstGeom prst="wedgeRoundRectCallout">
            <a:avLst>
              <a:gd name="adj1" fmla="val 65519"/>
              <a:gd name="adj2" fmla="val 24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 have really enjoyed meeting both of you!  By the way, did you know you may be eligible for rewards or special benefits when you buy or sell through me?  If you have a minute, I’d like to tell you about how it works.</a:t>
            </a:r>
          </a:p>
        </p:txBody>
      </p:sp>
      <p:sp>
        <p:nvSpPr>
          <p:cNvPr id="9" name="Rectangle 8">
            <a:extLst>
              <a:ext uri="{FF2B5EF4-FFF2-40B4-BE49-F238E27FC236}">
                <a16:creationId xmlns:a16="http://schemas.microsoft.com/office/drawing/2014/main" id="{91A7EA6B-2B78-4F1C-BB59-E79442702BAA}"/>
              </a:ext>
            </a:extLst>
          </p:cNvPr>
          <p:cNvSpPr/>
          <p:nvPr/>
        </p:nvSpPr>
        <p:spPr>
          <a:xfrm>
            <a:off x="170196" y="5529421"/>
            <a:ext cx="8116374" cy="923330"/>
          </a:xfrm>
          <a:prstGeom prst="rect">
            <a:avLst/>
          </a:prstGeom>
        </p:spPr>
        <p:txBody>
          <a:bodyPr wrap="square">
            <a:spAutoFit/>
          </a:bodyPr>
          <a:lstStyle/>
          <a:p>
            <a:r>
              <a:rPr lang="en-US" sz="5400" b="1" dirty="0">
                <a:solidFill>
                  <a:srgbClr val="C00000"/>
                </a:solidFill>
              </a:rPr>
              <a:t>Builds loyalty and trust</a:t>
            </a:r>
            <a:endParaRPr lang="en-US" sz="5400" dirty="0">
              <a:solidFill>
                <a:srgbClr val="C00000"/>
              </a:solidFill>
            </a:endParaRPr>
          </a:p>
        </p:txBody>
      </p:sp>
    </p:spTree>
    <p:custDataLst>
      <p:tags r:id="rId1"/>
    </p:custDataLst>
    <p:extLst>
      <p:ext uri="{BB962C8B-B14F-4D97-AF65-F5344CB8AC3E}">
        <p14:creationId xmlns:p14="http://schemas.microsoft.com/office/powerpoint/2010/main" val="148276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82FDA7-AB17-4F00-8311-892EBFBBDEF8}"/>
              </a:ext>
            </a:extLst>
          </p:cNvPr>
          <p:cNvSpPr txBox="1"/>
          <p:nvPr/>
        </p:nvSpPr>
        <p:spPr>
          <a:xfrm>
            <a:off x="5195727" y="382385"/>
            <a:ext cx="6335338" cy="149213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600" b="1" cap="all" spc="200">
                <a:solidFill>
                  <a:schemeClr val="tx2"/>
                </a:solidFill>
                <a:latin typeface="+mj-lt"/>
                <a:ea typeface="+mj-ea"/>
                <a:cs typeface="+mj-cs"/>
              </a:rPr>
              <a:t>Make it part of your Buyer or Seller Presentations:</a:t>
            </a:r>
          </a:p>
        </p:txBody>
      </p:sp>
      <p:pic>
        <p:nvPicPr>
          <p:cNvPr id="9" name="Picture 8" descr="A picture containing drawing&#10;&#10;Description automatically generated">
            <a:extLst>
              <a:ext uri="{FF2B5EF4-FFF2-40B4-BE49-F238E27FC236}">
                <a16:creationId xmlns:a16="http://schemas.microsoft.com/office/drawing/2014/main" id="{36324488-46CC-43E8-B059-691E0C866078}"/>
              </a:ext>
            </a:extLst>
          </p:cNvPr>
          <p:cNvPicPr>
            <a:picLocks noChangeAspect="1"/>
          </p:cNvPicPr>
          <p:nvPr/>
        </p:nvPicPr>
        <p:blipFill rotWithShape="1">
          <a:blip r:embed="rId4">
            <a:extLst>
              <a:ext uri="{28A0092B-C50C-407E-A947-70E740481C1C}">
                <a14:useLocalDpi xmlns:a14="http://schemas.microsoft.com/office/drawing/2010/main" val="0"/>
              </a:ext>
            </a:extLst>
          </a:blip>
          <a:srcRect r="18461" b="1"/>
          <a:stretch/>
        </p:blipFill>
        <p:spPr>
          <a:xfrm>
            <a:off x="688434" y="-9525"/>
            <a:ext cx="4129822" cy="6867525"/>
          </a:xfrm>
          <a:prstGeom prst="rect">
            <a:avLst/>
          </a:prstGeom>
        </p:spPr>
      </p:pic>
      <p:sp>
        <p:nvSpPr>
          <p:cNvPr id="14" name="Freeform 6">
            <a:extLst>
              <a:ext uri="{FF2B5EF4-FFF2-40B4-BE49-F238E27FC236}">
                <a16:creationId xmlns:a16="http://schemas.microsoft.com/office/drawing/2014/main" id="{18E8C5BB-A90A-496B-A745-79A49F350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5" name="Speech Bubble: Rectangle with Corners Rounded 4">
            <a:extLst>
              <a:ext uri="{FF2B5EF4-FFF2-40B4-BE49-F238E27FC236}">
                <a16:creationId xmlns:a16="http://schemas.microsoft.com/office/drawing/2014/main" id="{115AA0D0-B99B-42CD-B223-AEE53E370091}"/>
              </a:ext>
            </a:extLst>
          </p:cNvPr>
          <p:cNvSpPr/>
          <p:nvPr/>
        </p:nvSpPr>
        <p:spPr>
          <a:xfrm>
            <a:off x="5102087" y="2286001"/>
            <a:ext cx="6428978" cy="3783495"/>
          </a:xfrm>
          <a:prstGeom prst="wedgeRoundRectCallout">
            <a:avLst>
              <a:gd name="adj1" fmla="val -59885"/>
              <a:gd name="adj2" fmla="val 19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p>
            <a:pPr indent="-228600" defTabSz="914400">
              <a:lnSpc>
                <a:spcPct val="110000"/>
              </a:lnSpc>
              <a:spcBef>
                <a:spcPts val="700"/>
              </a:spcBef>
              <a:spcAft>
                <a:spcPts val="600"/>
              </a:spcAft>
              <a:buClr>
                <a:schemeClr val="tx2"/>
              </a:buClr>
              <a:buFont typeface="Arial" panose="020B0604020202020204" pitchFamily="34" charset="0"/>
              <a:buChar char="•"/>
            </a:pPr>
            <a:r>
              <a:rPr lang="en-US" sz="2000" b="1" dirty="0">
                <a:solidFill>
                  <a:schemeClr val="tx2"/>
                </a:solidFill>
              </a:rPr>
              <a:t>I really appreciate your time and hope I have answered all your questions regarding your real estate transaction.  Let me just add one more thing: I love giving back to our military for the sacrifices they make on my behalf.  I’d like to enroll you in a program where you will receive a reward or cash bonus just for closing your transaction with me.  This is a program that can really benefit you and there is no cost to you.  Does that sound like something you would be interested in</a:t>
            </a:r>
            <a:r>
              <a:rPr lang="en-US" b="1" dirty="0">
                <a:solidFill>
                  <a:schemeClr val="tx2"/>
                </a:solidFill>
              </a:rPr>
              <a:t>?</a:t>
            </a:r>
          </a:p>
        </p:txBody>
      </p:sp>
      <p:sp>
        <p:nvSpPr>
          <p:cNvPr id="16" name="Rectangle 15">
            <a:extLst>
              <a:ext uri="{FF2B5EF4-FFF2-40B4-BE49-F238E27FC236}">
                <a16:creationId xmlns:a16="http://schemas.microsoft.com/office/drawing/2014/main" id="{BCD63B47-914A-418A-BA06-1B760F27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ustDataLst>
      <p:tags r:id="rId1"/>
    </p:custDataLst>
    <p:extLst>
      <p:ext uri="{BB962C8B-B14F-4D97-AF65-F5344CB8AC3E}">
        <p14:creationId xmlns:p14="http://schemas.microsoft.com/office/powerpoint/2010/main" val="3538242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oll, toy, drawing, clock&#10;&#10;Description automatically generated">
            <a:extLst>
              <a:ext uri="{FF2B5EF4-FFF2-40B4-BE49-F238E27FC236}">
                <a16:creationId xmlns:a16="http://schemas.microsoft.com/office/drawing/2014/main" id="{FB3C32B8-B432-42BD-99CB-6531E74EC8EA}"/>
              </a:ext>
            </a:extLst>
          </p:cNvPr>
          <p:cNvPicPr>
            <a:picLocks noChangeAspect="1"/>
          </p:cNvPicPr>
          <p:nvPr/>
        </p:nvPicPr>
        <p:blipFill rotWithShape="1">
          <a:blip r:embed="rId4">
            <a:extLst>
              <a:ext uri="{28A0092B-C50C-407E-A947-70E740481C1C}">
                <a14:useLocalDpi xmlns:a14="http://schemas.microsoft.com/office/drawing/2010/main" val="0"/>
              </a:ext>
            </a:extLst>
          </a:blip>
          <a:srcRect l="71092" t="3178" r="9727" b="30473"/>
          <a:stretch/>
        </p:blipFill>
        <p:spPr>
          <a:xfrm>
            <a:off x="6492606" y="1825395"/>
            <a:ext cx="1238250" cy="4972050"/>
          </a:xfrm>
          <a:prstGeom prst="rect">
            <a:avLst/>
          </a:prstGeom>
        </p:spPr>
      </p:pic>
      <p:sp>
        <p:nvSpPr>
          <p:cNvPr id="8" name="Speech Bubble: Oval 7">
            <a:extLst>
              <a:ext uri="{FF2B5EF4-FFF2-40B4-BE49-F238E27FC236}">
                <a16:creationId xmlns:a16="http://schemas.microsoft.com/office/drawing/2014/main" id="{1B39F2AE-A58A-4A55-B41C-194D9610994C}"/>
              </a:ext>
            </a:extLst>
          </p:cNvPr>
          <p:cNvSpPr/>
          <p:nvPr/>
        </p:nvSpPr>
        <p:spPr>
          <a:xfrm>
            <a:off x="1010751" y="2464754"/>
            <a:ext cx="4833458" cy="4393245"/>
          </a:xfrm>
          <a:prstGeom prst="wedgeEllipseCallout">
            <a:avLst>
              <a:gd name="adj1" fmla="val 70700"/>
              <a:gd name="adj2" fmla="val -38007"/>
            </a:avLst>
          </a:prstGeom>
          <a:solidFill>
            <a:srgbClr val="85D7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Welcome!  </a:t>
            </a:r>
          </a:p>
          <a:p>
            <a:pPr algn="ctr"/>
            <a:r>
              <a:rPr lang="en-US" sz="2400" dirty="0">
                <a:solidFill>
                  <a:schemeClr val="tx1"/>
                </a:solidFill>
              </a:rPr>
              <a:t>Please come in and let me show you this great home!  </a:t>
            </a:r>
          </a:p>
          <a:p>
            <a:pPr algn="ctr"/>
            <a:r>
              <a:rPr lang="en-US" sz="2400" dirty="0">
                <a:solidFill>
                  <a:schemeClr val="tx1"/>
                </a:solidFill>
              </a:rPr>
              <a:t>Are you aware of the many affinity programs that might be available for you to take advantage of?  I’d like to tell you about a few and how they can benefit you.</a:t>
            </a:r>
          </a:p>
        </p:txBody>
      </p:sp>
      <p:grpSp>
        <p:nvGrpSpPr>
          <p:cNvPr id="11" name="Group 10">
            <a:extLst>
              <a:ext uri="{FF2B5EF4-FFF2-40B4-BE49-F238E27FC236}">
                <a16:creationId xmlns:a16="http://schemas.microsoft.com/office/drawing/2014/main" id="{52FEFACC-2F04-4DA8-B9A2-94491B277C4C}"/>
              </a:ext>
            </a:extLst>
          </p:cNvPr>
          <p:cNvGrpSpPr/>
          <p:nvPr/>
        </p:nvGrpSpPr>
        <p:grpSpPr>
          <a:xfrm>
            <a:off x="7823959" y="500429"/>
            <a:ext cx="4048764" cy="4388096"/>
            <a:chOff x="8058420" y="219074"/>
            <a:chExt cx="4048764" cy="4020908"/>
          </a:xfrm>
        </p:grpSpPr>
        <p:pic>
          <p:nvPicPr>
            <p:cNvPr id="5" name="Picture 2" descr="Image result for free clip art house">
              <a:hlinkClick r:id="rId5"/>
              <a:extLst>
                <a:ext uri="{FF2B5EF4-FFF2-40B4-BE49-F238E27FC236}">
                  <a16:creationId xmlns:a16="http://schemas.microsoft.com/office/drawing/2014/main" id="{B9C03AE6-BF6E-4F66-921E-1E44319FF8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7678" y="219074"/>
              <a:ext cx="3970322" cy="36112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DC34CFE-7018-4B24-954B-12AE33892093}"/>
                </a:ext>
              </a:extLst>
            </p:cNvPr>
            <p:cNvPicPr>
              <a:picLocks noChangeAspect="1"/>
            </p:cNvPicPr>
            <p:nvPr/>
          </p:nvPicPr>
          <p:blipFill>
            <a:blip r:embed="rId7"/>
            <a:stretch>
              <a:fillRect/>
            </a:stretch>
          </p:blipFill>
          <p:spPr>
            <a:xfrm>
              <a:off x="8058494" y="3830350"/>
              <a:ext cx="4048690" cy="409632"/>
            </a:xfrm>
            <a:prstGeom prst="rect">
              <a:avLst/>
            </a:prstGeom>
          </p:spPr>
        </p:pic>
        <p:pic>
          <p:nvPicPr>
            <p:cNvPr id="6" name="Picture 5" descr="A close up of a sign&#10;&#10;Description automatically generated">
              <a:extLst>
                <a:ext uri="{FF2B5EF4-FFF2-40B4-BE49-F238E27FC236}">
                  <a16:creationId xmlns:a16="http://schemas.microsoft.com/office/drawing/2014/main" id="{BDBAC910-A358-4B3B-B7A1-14CE908C9095}"/>
                </a:ext>
              </a:extLst>
            </p:cNvPr>
            <p:cNvPicPr>
              <a:picLocks noChangeAspect="1"/>
            </p:cNvPicPr>
            <p:nvPr/>
          </p:nvPicPr>
          <p:blipFill rotWithShape="1">
            <a:blip r:embed="rId8">
              <a:extLst>
                <a:ext uri="{28A0092B-C50C-407E-A947-70E740481C1C}">
                  <a14:useLocalDpi xmlns:a14="http://schemas.microsoft.com/office/drawing/2010/main" val="0"/>
                </a:ext>
              </a:extLst>
            </a:blip>
            <a:srcRect l="57620" t="13316" r="2784" b="50000"/>
            <a:stretch/>
          </p:blipFill>
          <p:spPr>
            <a:xfrm>
              <a:off x="8058420" y="3182354"/>
              <a:ext cx="1332674" cy="1057628"/>
            </a:xfrm>
            <a:prstGeom prst="rect">
              <a:avLst/>
            </a:prstGeom>
          </p:spPr>
        </p:pic>
      </p:grpSp>
      <p:sp>
        <p:nvSpPr>
          <p:cNvPr id="12" name="TextBox 11">
            <a:extLst>
              <a:ext uri="{FF2B5EF4-FFF2-40B4-BE49-F238E27FC236}">
                <a16:creationId xmlns:a16="http://schemas.microsoft.com/office/drawing/2014/main" id="{17FA8941-FD44-4637-B146-0D598EBD539A}"/>
              </a:ext>
            </a:extLst>
          </p:cNvPr>
          <p:cNvSpPr txBox="1"/>
          <p:nvPr/>
        </p:nvSpPr>
        <p:spPr>
          <a:xfrm>
            <a:off x="912757" y="162634"/>
            <a:ext cx="7293583" cy="2308324"/>
          </a:xfrm>
          <a:prstGeom prst="rect">
            <a:avLst/>
          </a:prstGeom>
          <a:noFill/>
        </p:spPr>
        <p:txBody>
          <a:bodyPr wrap="square" rtlCol="0">
            <a:spAutoFit/>
          </a:bodyPr>
          <a:lstStyle/>
          <a:p>
            <a:r>
              <a:rPr lang="en-US" sz="3600" b="1" dirty="0"/>
              <a:t>Talk about the program at your Open House opportunities and/or provide flyers for all who enter.</a:t>
            </a:r>
          </a:p>
        </p:txBody>
      </p:sp>
    </p:spTree>
    <p:custDataLst>
      <p:tags r:id="rId1"/>
    </p:custDataLst>
    <p:extLst>
      <p:ext uri="{BB962C8B-B14F-4D97-AF65-F5344CB8AC3E}">
        <p14:creationId xmlns:p14="http://schemas.microsoft.com/office/powerpoint/2010/main" val="229213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28E374-D68E-49D2-B642-20C05F86E037}" type="slidenum">
              <a:rPr lang="en-US" smtClean="0">
                <a:solidFill>
                  <a:srgbClr val="FFFFFF"/>
                </a:solidFill>
              </a:rPr>
              <a:pPr/>
              <a:t>17</a:t>
            </a:fld>
            <a:endParaRPr lang="en-US" dirty="0">
              <a:solidFill>
                <a:srgbClr val="FFFFFF"/>
              </a:solidFill>
            </a:endParaRPr>
          </a:p>
        </p:txBody>
      </p:sp>
      <p:sp>
        <p:nvSpPr>
          <p:cNvPr id="4" name="Text Placeholder 3"/>
          <p:cNvSpPr>
            <a:spLocks noGrp="1"/>
          </p:cNvSpPr>
          <p:nvPr>
            <p:ph type="body" sz="quarter" idx="4294967295"/>
          </p:nvPr>
        </p:nvSpPr>
        <p:spPr>
          <a:xfrm>
            <a:off x="1152939" y="1092339"/>
            <a:ext cx="10442713" cy="5619355"/>
          </a:xfrm>
        </p:spPr>
        <p:txBody>
          <a:bodyPr>
            <a:normAutofit fontScale="92500" lnSpcReduction="10000"/>
          </a:bodyPr>
          <a:lstStyle/>
          <a:p>
            <a:pPr>
              <a:buNone/>
            </a:pPr>
            <a:r>
              <a:rPr lang="en-US" sz="4000" b="1" i="1" dirty="0">
                <a:solidFill>
                  <a:srgbClr val="000000"/>
                </a:solidFill>
              </a:rPr>
              <a:t>Is it Risky? </a:t>
            </a:r>
            <a:br>
              <a:rPr lang="en-US" sz="4000" b="1" i="1" dirty="0">
                <a:solidFill>
                  <a:srgbClr val="000000"/>
                </a:solidFill>
              </a:rPr>
            </a:br>
            <a:r>
              <a:rPr lang="en-US" sz="4000" b="1" i="1" dirty="0">
                <a:solidFill>
                  <a:srgbClr val="000000"/>
                </a:solidFill>
              </a:rPr>
              <a:t>Yes, if you don’t first offer the program, </a:t>
            </a:r>
            <a:r>
              <a:rPr lang="en-US" sz="4000" b="1" dirty="0">
                <a:solidFill>
                  <a:srgbClr val="000000"/>
                </a:solidFill>
              </a:rPr>
              <a:t>there is a risk! </a:t>
            </a:r>
          </a:p>
          <a:p>
            <a:pPr>
              <a:buNone/>
            </a:pPr>
            <a:r>
              <a:rPr lang="en-US" sz="4000" dirty="0">
                <a:solidFill>
                  <a:srgbClr val="000000"/>
                </a:solidFill>
              </a:rPr>
              <a:t>If the member calls to enroll themselves in the program,  the member could be referred to another agent OR another company.</a:t>
            </a:r>
          </a:p>
          <a:p>
            <a:pPr>
              <a:buNone/>
            </a:pPr>
            <a:r>
              <a:rPr lang="en-US" sz="4000" dirty="0">
                <a:solidFill>
                  <a:srgbClr val="000000"/>
                </a:solidFill>
              </a:rPr>
              <a:t>Our company is one of at least 2 local  </a:t>
            </a:r>
          </a:p>
          <a:p>
            <a:pPr>
              <a:buNone/>
            </a:pPr>
            <a:r>
              <a:rPr lang="en-US" sz="4000" dirty="0">
                <a:solidFill>
                  <a:srgbClr val="000000"/>
                </a:solidFill>
              </a:rPr>
              <a:t>Real Estate companies that offers this </a:t>
            </a:r>
          </a:p>
          <a:p>
            <a:pPr>
              <a:buNone/>
            </a:pPr>
            <a:r>
              <a:rPr lang="en-US" sz="4000" dirty="0">
                <a:solidFill>
                  <a:srgbClr val="000000"/>
                </a:solidFill>
              </a:rPr>
              <a:t>program to members.</a:t>
            </a:r>
          </a:p>
          <a:p>
            <a:pPr>
              <a:buNone/>
            </a:pPr>
            <a:endParaRPr lang="en-US" sz="4000" dirty="0">
              <a:solidFill>
                <a:srgbClr val="000000"/>
              </a:solidFill>
            </a:endParaRPr>
          </a:p>
          <a:p>
            <a:pPr>
              <a:buNone/>
            </a:pPr>
            <a:endParaRPr lang="en-US" sz="2800" dirty="0">
              <a:solidFill>
                <a:srgbClr val="000000"/>
              </a:solidFill>
            </a:endParaRPr>
          </a:p>
          <a:p>
            <a:pPr marL="0" indent="0">
              <a:buNone/>
            </a:pPr>
            <a:endParaRPr lang="en-US" dirty="0">
              <a:solidFill>
                <a:srgbClr val="000000"/>
              </a:solidFill>
            </a:endParaRPr>
          </a:p>
        </p:txBody>
      </p:sp>
      <p:sp>
        <p:nvSpPr>
          <p:cNvPr id="10" name="Rectangle 9"/>
          <p:cNvSpPr/>
          <p:nvPr/>
        </p:nvSpPr>
        <p:spPr>
          <a:xfrm>
            <a:off x="1905000" y="711092"/>
            <a:ext cx="7620000" cy="203309"/>
          </a:xfrm>
          <a:prstGeom prst="rect">
            <a:avLst/>
          </a:prstGeom>
          <a:solidFill>
            <a:srgbClr val="6394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Verdana"/>
              <a:cs typeface="Verdana"/>
            </a:endParaRPr>
          </a:p>
        </p:txBody>
      </p:sp>
      <p:sp>
        <p:nvSpPr>
          <p:cNvPr id="11" name="Title 1"/>
          <p:cNvSpPr txBox="1">
            <a:spLocks/>
          </p:cNvSpPr>
          <p:nvPr/>
        </p:nvSpPr>
        <p:spPr>
          <a:xfrm>
            <a:off x="1905000" y="146305"/>
            <a:ext cx="8229600" cy="5647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2800" kern="1200" spc="0" baseline="0">
                <a:solidFill>
                  <a:schemeClr val="tx1"/>
                </a:solidFill>
                <a:latin typeface="Verdana" pitchFamily="34" charset="0"/>
                <a:ea typeface="+mj-ea"/>
                <a:cs typeface="+mj-cs"/>
              </a:defRPr>
            </a:lvl1pPr>
          </a:lstStyle>
          <a:p>
            <a:r>
              <a:rPr lang="en-US" dirty="0"/>
              <a:t>AGR’s – Why Offer the Program?</a:t>
            </a:r>
          </a:p>
        </p:txBody>
      </p:sp>
      <p:pic>
        <p:nvPicPr>
          <p:cNvPr id="9" name="Picture 8" descr="A picture containing object, clock&#10;&#10;Description automatically generated">
            <a:extLst>
              <a:ext uri="{FF2B5EF4-FFF2-40B4-BE49-F238E27FC236}">
                <a16:creationId xmlns:a16="http://schemas.microsoft.com/office/drawing/2014/main" id="{715AD2ED-2DC7-41A1-B3F0-2D6D8CFB7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112" y="4662812"/>
            <a:ext cx="2466975" cy="1847850"/>
          </a:xfrm>
          <a:prstGeom prst="rect">
            <a:avLst/>
          </a:prstGeom>
        </p:spPr>
      </p:pic>
    </p:spTree>
    <p:extLst>
      <p:ext uri="{BB962C8B-B14F-4D97-AF65-F5344CB8AC3E}">
        <p14:creationId xmlns:p14="http://schemas.microsoft.com/office/powerpoint/2010/main" val="3940768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1161-19F4-41CE-A050-D254007F12EA}"/>
              </a:ext>
            </a:extLst>
          </p:cNvPr>
          <p:cNvSpPr>
            <a:spLocks noGrp="1"/>
          </p:cNvSpPr>
          <p:nvPr>
            <p:ph type="title"/>
          </p:nvPr>
        </p:nvSpPr>
        <p:spPr>
          <a:xfrm>
            <a:off x="1377376" y="227113"/>
            <a:ext cx="8397246" cy="1023249"/>
          </a:xfrm>
        </p:spPr>
        <p:txBody>
          <a:bodyPr/>
          <a:lstStyle/>
          <a:p>
            <a:r>
              <a:rPr lang="en-US" b="1" dirty="0"/>
              <a:t>Enrollment Process </a:t>
            </a:r>
          </a:p>
        </p:txBody>
      </p:sp>
      <p:sp>
        <p:nvSpPr>
          <p:cNvPr id="3" name="Content Placeholder 2">
            <a:extLst>
              <a:ext uri="{FF2B5EF4-FFF2-40B4-BE49-F238E27FC236}">
                <a16:creationId xmlns:a16="http://schemas.microsoft.com/office/drawing/2014/main" id="{B9691765-C605-4B77-87BD-C1B7A7188E4E}"/>
              </a:ext>
            </a:extLst>
          </p:cNvPr>
          <p:cNvSpPr>
            <a:spLocks noGrp="1"/>
          </p:cNvSpPr>
          <p:nvPr>
            <p:ph idx="1"/>
          </p:nvPr>
        </p:nvSpPr>
        <p:spPr>
          <a:xfrm>
            <a:off x="958670" y="1126435"/>
            <a:ext cx="10515600" cy="5327373"/>
          </a:xfrm>
        </p:spPr>
        <p:txBody>
          <a:bodyPr>
            <a:normAutofit lnSpcReduction="10000"/>
          </a:bodyPr>
          <a:lstStyle/>
          <a:p>
            <a:pPr>
              <a:buClr>
                <a:srgbClr val="004844"/>
              </a:buClr>
            </a:pPr>
            <a:r>
              <a:rPr lang="en-US" b="1" dirty="0"/>
              <a:t>Permission </a:t>
            </a:r>
            <a:r>
              <a:rPr lang="en-US" dirty="0"/>
              <a:t>-</a:t>
            </a:r>
            <a:r>
              <a:rPr lang="en-US" b="1" dirty="0"/>
              <a:t> </a:t>
            </a:r>
            <a:r>
              <a:rPr lang="en-US" dirty="0"/>
              <a:t>Obtain permission from the customer prior to enrolling them into a Cartus Affinity program</a:t>
            </a:r>
          </a:p>
          <a:p>
            <a:pPr lvl="0">
              <a:buClr>
                <a:srgbClr val="004844"/>
              </a:buClr>
            </a:pPr>
            <a:r>
              <a:rPr lang="en-US" b="1" dirty="0"/>
              <a:t>Enrollment Information</a:t>
            </a:r>
            <a:r>
              <a:rPr lang="en-US" dirty="0"/>
              <a:t> - Provide your Relocation Department the following information to initiate the enrollment process</a:t>
            </a:r>
          </a:p>
          <a:p>
            <a:pPr lvl="1">
              <a:buClr>
                <a:schemeClr val="accent3"/>
              </a:buClr>
              <a:buFont typeface="Wingdings" panose="05000000000000000000" pitchFamily="2" charset="2"/>
              <a:buChar char="v"/>
            </a:pPr>
            <a:r>
              <a:rPr lang="en-US" dirty="0"/>
              <a:t>Program Name – Name of the program the customer should be enrolled in</a:t>
            </a:r>
          </a:p>
          <a:p>
            <a:pPr lvl="1">
              <a:buClr>
                <a:schemeClr val="accent3"/>
              </a:buClr>
              <a:buFont typeface="Wingdings" panose="05000000000000000000" pitchFamily="2" charset="2"/>
              <a:buChar char="v"/>
            </a:pPr>
            <a:r>
              <a:rPr lang="en-US" dirty="0"/>
              <a:t>Enrollment Type – Buy, Listing or Both</a:t>
            </a:r>
          </a:p>
          <a:p>
            <a:pPr lvl="1">
              <a:buClr>
                <a:schemeClr val="accent3"/>
              </a:buClr>
              <a:buFont typeface="Wingdings" panose="05000000000000000000" pitchFamily="2" charset="2"/>
              <a:buChar char="v"/>
            </a:pPr>
            <a:r>
              <a:rPr lang="en-US" dirty="0"/>
              <a:t>Customer Name </a:t>
            </a:r>
          </a:p>
          <a:p>
            <a:pPr lvl="1">
              <a:buClr>
                <a:schemeClr val="accent3"/>
              </a:buClr>
              <a:buFont typeface="Wingdings" panose="05000000000000000000" pitchFamily="2" charset="2"/>
              <a:buChar char="v"/>
            </a:pPr>
            <a:r>
              <a:rPr lang="en-US" dirty="0"/>
              <a:t>Address </a:t>
            </a:r>
          </a:p>
          <a:p>
            <a:pPr lvl="1">
              <a:buClr>
                <a:schemeClr val="accent3"/>
              </a:buClr>
              <a:buFont typeface="Wingdings" panose="05000000000000000000" pitchFamily="2" charset="2"/>
              <a:buChar char="v"/>
            </a:pPr>
            <a:r>
              <a:rPr lang="en-US" dirty="0"/>
              <a:t>Phone Number </a:t>
            </a:r>
          </a:p>
          <a:p>
            <a:pPr lvl="1">
              <a:buClr>
                <a:schemeClr val="accent3"/>
              </a:buClr>
              <a:buFont typeface="Wingdings" panose="05000000000000000000" pitchFamily="2" charset="2"/>
              <a:buChar char="v"/>
            </a:pPr>
            <a:r>
              <a:rPr lang="en-US" dirty="0"/>
              <a:t>Email Address </a:t>
            </a:r>
          </a:p>
          <a:p>
            <a:pPr lvl="0">
              <a:buClr>
                <a:srgbClr val="004844"/>
              </a:buClr>
            </a:pPr>
            <a:r>
              <a:rPr lang="en-US" b="1" dirty="0"/>
              <a:t>Relocation Department </a:t>
            </a:r>
            <a:r>
              <a:rPr lang="en-US" dirty="0"/>
              <a:t>– Will submit the enrollment information on your behalf</a:t>
            </a:r>
          </a:p>
          <a:p>
            <a:pPr>
              <a:buClr>
                <a:srgbClr val="004844"/>
              </a:buClr>
            </a:pPr>
            <a:r>
              <a:rPr lang="en-US" b="1" dirty="0"/>
              <a:t>Advise</a:t>
            </a:r>
            <a:r>
              <a:rPr lang="en-US" dirty="0"/>
              <a:t> - Advise the customer to NOT enroll themselves into the program.  A dedicated program advocate will reach out to complete the enrollment process and explain the program eligibility and benefits</a:t>
            </a:r>
          </a:p>
          <a:p>
            <a:pPr lvl="0">
              <a:buClr>
                <a:srgbClr val="004844"/>
              </a:buClr>
            </a:pPr>
            <a:endParaRPr lang="en-US" dirty="0"/>
          </a:p>
          <a:p>
            <a:endParaRPr lang="en-US" dirty="0"/>
          </a:p>
        </p:txBody>
      </p:sp>
      <p:sp>
        <p:nvSpPr>
          <p:cNvPr id="4" name="Footer Placeholder 1"/>
          <p:cNvSpPr>
            <a:spLocks noGrp="1"/>
          </p:cNvSpPr>
          <p:nvPr>
            <p:ph type="ftr" sz="quarter" idx="11"/>
          </p:nvPr>
        </p:nvSpPr>
        <p:spPr>
          <a:xfrm>
            <a:off x="9331619" y="6346818"/>
            <a:ext cx="2604349" cy="278131"/>
          </a:xfrm>
        </p:spPr>
        <p:txBody>
          <a:bodyPr/>
          <a:lstStyle/>
          <a:p>
            <a:r>
              <a:rPr lang="en-US" dirty="0">
                <a:solidFill>
                  <a:schemeClr val="accent1"/>
                </a:solidFill>
              </a:rPr>
              <a:t>|</a:t>
            </a:r>
          </a:p>
        </p:txBody>
      </p:sp>
    </p:spTree>
    <p:custDataLst>
      <p:tags r:id="rId1"/>
    </p:custDataLst>
    <p:extLst>
      <p:ext uri="{BB962C8B-B14F-4D97-AF65-F5344CB8AC3E}">
        <p14:creationId xmlns:p14="http://schemas.microsoft.com/office/powerpoint/2010/main" val="246650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id="{6D635E1A-A1A1-45A4-925B-0E9429DEB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5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5">
            <a:extLst>
              <a:ext uri="{FF2B5EF4-FFF2-40B4-BE49-F238E27FC236}">
                <a16:creationId xmlns:a16="http://schemas.microsoft.com/office/drawing/2014/main" id="{E89A53E9-0901-4726-BF5E-6D7A64533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28" y="0"/>
            <a:ext cx="283464" cy="6858000"/>
          </a:xfrm>
          <a:prstGeom prst="rect">
            <a:avLst/>
          </a:prstGeom>
          <a:solidFill>
            <a:srgbClr val="EBB96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9533" b="11890"/>
          <a:stretch/>
        </p:blipFill>
        <p:spPr>
          <a:xfrm>
            <a:off x="921767" y="643467"/>
            <a:ext cx="10621602" cy="5571066"/>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a:xfrm>
            <a:off x="8481391" y="6308036"/>
            <a:ext cx="2915550" cy="361418"/>
          </a:xfrm>
        </p:spPr>
        <p:txBody>
          <a:bodyPr vert="horz" lIns="91440" tIns="45720" rIns="91440" bIns="45720" rtlCol="0">
            <a:normAutofit/>
          </a:bodyPr>
          <a:lstStyle/>
          <a:p>
            <a:pPr defTabSz="914400">
              <a:spcAft>
                <a:spcPts val="600"/>
              </a:spcAft>
            </a:pPr>
            <a:endParaRPr lang="en-US" dirty="0">
              <a:solidFill>
                <a:srgbClr val="FFFFFF"/>
              </a:solidFill>
            </a:endParaRPr>
          </a:p>
        </p:txBody>
      </p:sp>
      <p:sp>
        <p:nvSpPr>
          <p:cNvPr id="6" name="Text Placeholder 1"/>
          <p:cNvSpPr txBox="1">
            <a:spLocks/>
          </p:cNvSpPr>
          <p:nvPr/>
        </p:nvSpPr>
        <p:spPr>
          <a:xfrm>
            <a:off x="1078523" y="1098388"/>
            <a:ext cx="10318418" cy="4394988"/>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endParaRPr lang="en-US" sz="8500" b="1" cap="all" spc="80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79C0EEE0-CB5C-4DFC-B63E-D9DA581B4AD5}"/>
              </a:ext>
            </a:extLst>
          </p:cNvPr>
          <p:cNvSpPr txBox="1"/>
          <p:nvPr/>
        </p:nvSpPr>
        <p:spPr>
          <a:xfrm>
            <a:off x="945347" y="768626"/>
            <a:ext cx="6329442" cy="2923877"/>
          </a:xfrm>
          <a:prstGeom prst="rect">
            <a:avLst/>
          </a:prstGeom>
          <a:noFill/>
        </p:spPr>
        <p:txBody>
          <a:bodyPr wrap="square" rtlCol="0">
            <a:spAutoFit/>
          </a:bodyPr>
          <a:lstStyle/>
          <a:p>
            <a:r>
              <a:rPr lang="en-US" sz="4000" i="1" dirty="0">
                <a:latin typeface="Bernard MT Condensed" panose="02050806060905020404" pitchFamily="18" charset="0"/>
              </a:rPr>
              <a:t>End Result?  </a:t>
            </a:r>
          </a:p>
          <a:p>
            <a:r>
              <a:rPr lang="en-US" sz="3600" dirty="0"/>
              <a:t>Satisfied Customers with unlimited referral potential to build your</a:t>
            </a:r>
          </a:p>
          <a:p>
            <a:r>
              <a:rPr lang="en-US" sz="3600" dirty="0"/>
              <a:t>Business bigger than ever before!</a:t>
            </a:r>
          </a:p>
        </p:txBody>
      </p:sp>
    </p:spTree>
    <p:custDataLst>
      <p:tags r:id="rId1"/>
    </p:custDataLst>
    <p:extLst>
      <p:ext uri="{BB962C8B-B14F-4D97-AF65-F5344CB8AC3E}">
        <p14:creationId xmlns:p14="http://schemas.microsoft.com/office/powerpoint/2010/main" val="81127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4294967295"/>
          </p:nvPr>
        </p:nvSpPr>
        <p:spPr>
          <a:xfrm>
            <a:off x="940905" y="1378227"/>
            <a:ext cx="10792784" cy="5334000"/>
          </a:xfrm>
        </p:spPr>
        <p:txBody>
          <a:bodyPr rtlCol="0">
            <a:normAutofit lnSpcReduction="10000"/>
          </a:bodyPr>
          <a:lstStyle/>
          <a:p>
            <a:pPr marL="571500" lvl="2" indent="0" algn="just">
              <a:buNone/>
              <a:defRPr/>
            </a:pPr>
            <a:endParaRPr sz="1800" dirty="0"/>
          </a:p>
          <a:p>
            <a:pPr marL="0" lvl="2" indent="0" algn="just">
              <a:buNone/>
              <a:defRPr/>
            </a:pPr>
            <a:r>
              <a:rPr sz="2000" b="1" dirty="0"/>
              <a:t>Q:  What is the definition of an Agent Generated Referral?</a:t>
            </a:r>
          </a:p>
          <a:p>
            <a:pPr marL="0" lvl="2" indent="0" algn="just">
              <a:buNone/>
              <a:defRPr/>
            </a:pPr>
            <a:r>
              <a:rPr sz="2000" b="1" dirty="0"/>
              <a:t>A:  </a:t>
            </a:r>
            <a:r>
              <a:rPr sz="2000" dirty="0"/>
              <a:t>An Agent Generated Referral is a lead generated in your local marketplace that does not have another real estate firm or benefits program attached to it as the referring source.  The customer must be a member of any one of the Cartus Affinity organizations / associations, such as </a:t>
            </a:r>
            <a:r>
              <a:rPr sz="2000" b="1" dirty="0"/>
              <a:t>Navy Federal Credit Union</a:t>
            </a:r>
            <a:r>
              <a:rPr lang="en-US" sz="2000" b="1" dirty="0"/>
              <a:t>, Realogy Military Rewards,  AARP or American Airlines</a:t>
            </a:r>
            <a:r>
              <a:rPr lang="en-US" sz="2000" dirty="0"/>
              <a:t>. There are others, but these are the ones we will focus on.</a:t>
            </a:r>
            <a:endParaRPr sz="2000" dirty="0"/>
          </a:p>
          <a:p>
            <a:pPr marL="0" lvl="2" indent="0" algn="just">
              <a:buNone/>
              <a:defRPr/>
            </a:pPr>
            <a:endParaRPr sz="2000" dirty="0"/>
          </a:p>
          <a:p>
            <a:pPr marL="0" lvl="2" indent="0" algn="just">
              <a:buNone/>
              <a:defRPr/>
            </a:pPr>
            <a:r>
              <a:rPr sz="2000" b="1" dirty="0"/>
              <a:t>Q: How do you recognize a potential AGR?</a:t>
            </a:r>
          </a:p>
          <a:p>
            <a:pPr marL="0" lvl="2" indent="0" algn="just">
              <a:buNone/>
              <a:defRPr/>
            </a:pPr>
            <a:r>
              <a:rPr sz="2000" b="1" dirty="0"/>
              <a:t>A: </a:t>
            </a:r>
            <a:r>
              <a:rPr sz="2000" dirty="0"/>
              <a:t>Ask the simple questions when first meeting with a client.  “Are you part of any organization that offers you a real estate benefit?”  “Have you or any member of your family served in the military? Are you part of any military organization that offers a real estate benefit?” If they say yes, you have an AGR! Another key question is- Where you planning to secure financing? Or – you are doing a competitive listing presentation and upon touring the home, you notice military memorabilia.  Consider mentioning your association with one of the military affinity programs and secure the listing! </a:t>
            </a:r>
          </a:p>
          <a:p>
            <a:pPr marL="571500" lvl="2" indent="0" algn="just">
              <a:buNone/>
              <a:defRPr/>
            </a:pPr>
            <a:endParaRPr sz="1800" dirty="0"/>
          </a:p>
          <a:p>
            <a:pPr marL="571500" lvl="2" indent="0" algn="just">
              <a:buNone/>
              <a:defRPr/>
            </a:pPr>
            <a:endParaRPr sz="1800" dirty="0"/>
          </a:p>
          <a:p>
            <a:pPr marL="571500" lvl="2" indent="0" algn="just">
              <a:buNone/>
              <a:defRPr/>
            </a:pPr>
            <a:endParaRPr sz="1800" b="1" dirty="0"/>
          </a:p>
        </p:txBody>
      </p:sp>
      <p:sp>
        <p:nvSpPr>
          <p:cNvPr id="6" name="Rectangle 5"/>
          <p:cNvSpPr/>
          <p:nvPr/>
        </p:nvSpPr>
        <p:spPr>
          <a:xfrm>
            <a:off x="2186608" y="1174918"/>
            <a:ext cx="7620000" cy="203309"/>
          </a:xfrm>
          <a:prstGeom prst="rect">
            <a:avLst/>
          </a:prstGeom>
          <a:solidFill>
            <a:srgbClr val="6394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Verdana"/>
              <a:cs typeface="Verdana"/>
            </a:endParaRPr>
          </a:p>
        </p:txBody>
      </p:sp>
      <p:sp>
        <p:nvSpPr>
          <p:cNvPr id="7" name="Title 1"/>
          <p:cNvSpPr txBox="1">
            <a:spLocks/>
          </p:cNvSpPr>
          <p:nvPr/>
        </p:nvSpPr>
        <p:spPr>
          <a:xfrm>
            <a:off x="1241281" y="0"/>
            <a:ext cx="10532165" cy="564787"/>
          </a:xfrm>
          <a:prstGeom prst="rect">
            <a:avLst/>
          </a:prstGeom>
        </p:spPr>
        <p:txBody>
          <a:bodyPr>
            <a:noAutofit/>
          </a:bodyPr>
          <a:lstStyle>
            <a:lvl1pPr algn="l" defTabSz="914400" rtl="0" eaLnBrk="1" latinLnBrk="0" hangingPunct="1">
              <a:spcBef>
                <a:spcPct val="0"/>
              </a:spcBef>
              <a:buNone/>
              <a:defRPr lang="en-US" sz="2800" kern="1200" spc="0" baseline="0" dirty="0" smtClean="0">
                <a:solidFill>
                  <a:schemeClr val="tx1"/>
                </a:solidFill>
                <a:latin typeface="Verdana" pitchFamily="34" charset="0"/>
                <a:ea typeface="+mj-ea"/>
                <a:cs typeface="+mj-cs"/>
              </a:defRPr>
            </a:lvl1pPr>
          </a:lstStyle>
          <a:p>
            <a:endParaRPr lang="en-US" sz="3200" dirty="0"/>
          </a:p>
          <a:p>
            <a:r>
              <a:rPr lang="en-US" sz="3200" dirty="0"/>
              <a:t>What is an Agent Generated Referral?</a:t>
            </a:r>
          </a:p>
        </p:txBody>
      </p:sp>
    </p:spTree>
    <p:extLst>
      <p:ext uri="{BB962C8B-B14F-4D97-AF65-F5344CB8AC3E}">
        <p14:creationId xmlns:p14="http://schemas.microsoft.com/office/powerpoint/2010/main" val="42780345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28E374-D68E-49D2-B642-20C05F86E037}" type="slidenum">
              <a:rPr lang="en-US" smtClean="0">
                <a:solidFill>
                  <a:srgbClr val="FFFFFF"/>
                </a:solidFill>
              </a:rPr>
              <a:pPr/>
              <a:t>3</a:t>
            </a:fld>
            <a:endParaRPr lang="en-US" dirty="0">
              <a:solidFill>
                <a:srgbClr val="FFFFFF"/>
              </a:solidFill>
            </a:endParaRPr>
          </a:p>
        </p:txBody>
      </p:sp>
      <p:sp>
        <p:nvSpPr>
          <p:cNvPr id="4" name="Text Placeholder 3"/>
          <p:cNvSpPr>
            <a:spLocks noGrp="1"/>
          </p:cNvSpPr>
          <p:nvPr>
            <p:ph type="body" sz="quarter" idx="4294967295"/>
          </p:nvPr>
        </p:nvSpPr>
        <p:spPr>
          <a:xfrm>
            <a:off x="1371600" y="1092340"/>
            <a:ext cx="8648700" cy="5105400"/>
          </a:xfrm>
        </p:spPr>
        <p:txBody>
          <a:bodyPr>
            <a:normAutofit fontScale="85000" lnSpcReduction="20000"/>
          </a:bodyPr>
          <a:lstStyle/>
          <a:p>
            <a:pPr>
              <a:buNone/>
            </a:pPr>
            <a:r>
              <a:rPr lang="en-US" sz="3600" b="1" i="1" dirty="0">
                <a:solidFill>
                  <a:srgbClr val="000000"/>
                </a:solidFill>
              </a:rPr>
              <a:t> It makes Good Business Sense</a:t>
            </a:r>
          </a:p>
          <a:p>
            <a:pPr>
              <a:buNone/>
            </a:pPr>
            <a:endParaRPr lang="en-US" sz="2800" dirty="0">
              <a:solidFill>
                <a:srgbClr val="000000"/>
              </a:solidFill>
            </a:endParaRPr>
          </a:p>
          <a:p>
            <a:pPr>
              <a:buClr>
                <a:srgbClr val="C00000"/>
              </a:buClr>
              <a:buFont typeface="Wingdings" pitchFamily="2" charset="2"/>
              <a:buChar char="Ø"/>
            </a:pPr>
            <a:r>
              <a:rPr lang="en-US" sz="2800" dirty="0">
                <a:solidFill>
                  <a:srgbClr val="000000"/>
                </a:solidFill>
              </a:rPr>
              <a:t>Looking for a way to build your business? Take advantage of your affiliation with Navy Federal Credit Union or Realogy Military Rewards for military families. </a:t>
            </a:r>
          </a:p>
          <a:p>
            <a:pPr>
              <a:buClr>
                <a:srgbClr val="C00000"/>
              </a:buClr>
              <a:buFont typeface="Wingdings" pitchFamily="2" charset="2"/>
              <a:buChar char="Ø"/>
            </a:pPr>
            <a:r>
              <a:rPr lang="en-US" sz="2800" dirty="0">
                <a:solidFill>
                  <a:srgbClr val="000000"/>
                </a:solidFill>
              </a:rPr>
              <a:t>Over 50 client?  They may be a member of AARP.</a:t>
            </a:r>
          </a:p>
          <a:p>
            <a:pPr>
              <a:buClr>
                <a:srgbClr val="C00000"/>
              </a:buClr>
              <a:buFont typeface="Wingdings" pitchFamily="2" charset="2"/>
              <a:buChar char="Ø"/>
            </a:pPr>
            <a:r>
              <a:rPr lang="en-US" sz="2800" dirty="0">
                <a:solidFill>
                  <a:srgbClr val="000000"/>
                </a:solidFill>
              </a:rPr>
              <a:t>Does your client like to travel? They may have a membership with American Airlines to get airline miles.</a:t>
            </a:r>
          </a:p>
          <a:p>
            <a:pPr>
              <a:buClr>
                <a:srgbClr val="C00000"/>
              </a:buClr>
              <a:buFont typeface="Wingdings" pitchFamily="2" charset="2"/>
              <a:buChar char="Ø"/>
            </a:pPr>
            <a:r>
              <a:rPr lang="en-US" sz="2800" dirty="0">
                <a:solidFill>
                  <a:srgbClr val="000000"/>
                </a:solidFill>
              </a:rPr>
              <a:t>You will have a Competitive edge – it is unique service that not many agents can provide!</a:t>
            </a:r>
          </a:p>
          <a:p>
            <a:pPr>
              <a:buClr>
                <a:srgbClr val="C00000"/>
              </a:buClr>
              <a:buFont typeface="Wingdings" pitchFamily="2" charset="2"/>
              <a:buChar char="Ø"/>
            </a:pPr>
            <a:r>
              <a:rPr lang="en-US" sz="2800" dirty="0">
                <a:solidFill>
                  <a:srgbClr val="000000"/>
                </a:solidFill>
              </a:rPr>
              <a:t>Retention tool - Evokes loyal customers</a:t>
            </a:r>
          </a:p>
          <a:p>
            <a:pPr lvl="1">
              <a:buClr>
                <a:schemeClr val="accent4">
                  <a:lumMod val="50000"/>
                </a:schemeClr>
              </a:buClr>
              <a:buFont typeface="Courier New" panose="02070309020205020404" pitchFamily="49" charset="0"/>
              <a:buChar char="o"/>
            </a:pPr>
            <a:r>
              <a:rPr lang="en-US" sz="2800" dirty="0">
                <a:solidFill>
                  <a:srgbClr val="000000"/>
                </a:solidFill>
              </a:rPr>
              <a:t>Satisfied customers will tell their friends, family and co-workers </a:t>
            </a:r>
          </a:p>
          <a:p>
            <a:pPr marL="0" indent="0">
              <a:buNone/>
            </a:pPr>
            <a:endParaRPr lang="en-US" dirty="0">
              <a:solidFill>
                <a:srgbClr val="000000"/>
              </a:solidFill>
            </a:endParaRPr>
          </a:p>
        </p:txBody>
      </p:sp>
      <p:sp>
        <p:nvSpPr>
          <p:cNvPr id="10" name="Rectangle 9"/>
          <p:cNvSpPr/>
          <p:nvPr/>
        </p:nvSpPr>
        <p:spPr>
          <a:xfrm>
            <a:off x="1905000" y="711092"/>
            <a:ext cx="7620000" cy="203309"/>
          </a:xfrm>
          <a:prstGeom prst="rect">
            <a:avLst/>
          </a:prstGeom>
          <a:solidFill>
            <a:srgbClr val="6394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Verdana"/>
              <a:cs typeface="Verdana"/>
            </a:endParaRPr>
          </a:p>
        </p:txBody>
      </p:sp>
      <p:sp>
        <p:nvSpPr>
          <p:cNvPr id="11" name="Title 1"/>
          <p:cNvSpPr txBox="1">
            <a:spLocks/>
          </p:cNvSpPr>
          <p:nvPr/>
        </p:nvSpPr>
        <p:spPr>
          <a:xfrm>
            <a:off x="1905000" y="146305"/>
            <a:ext cx="8229600" cy="5647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2800" kern="1200" spc="0" baseline="0">
                <a:solidFill>
                  <a:schemeClr val="tx1"/>
                </a:solidFill>
                <a:latin typeface="Verdana" pitchFamily="34" charset="0"/>
                <a:ea typeface="+mj-ea"/>
                <a:cs typeface="+mj-cs"/>
              </a:defRPr>
            </a:lvl1pPr>
          </a:lstStyle>
          <a:p>
            <a:r>
              <a:rPr lang="en-US" dirty="0"/>
              <a:t>AGR’s – Why Offer the Program?</a:t>
            </a:r>
          </a:p>
        </p:txBody>
      </p:sp>
    </p:spTree>
    <p:extLst>
      <p:ext uri="{BB962C8B-B14F-4D97-AF65-F5344CB8AC3E}">
        <p14:creationId xmlns:p14="http://schemas.microsoft.com/office/powerpoint/2010/main" val="148376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4294967295"/>
          </p:nvPr>
        </p:nvSpPr>
        <p:spPr>
          <a:xfrm>
            <a:off x="387350" y="1166190"/>
            <a:ext cx="11340824" cy="5691809"/>
          </a:xfrm>
        </p:spPr>
        <p:txBody>
          <a:bodyPr>
            <a:normAutofit/>
          </a:bodyPr>
          <a:lstStyle/>
          <a:p>
            <a:pPr marL="571500" lvl="2" indent="0" algn="just">
              <a:buNone/>
            </a:pPr>
            <a:endParaRPr altLang="en-US" sz="1800" dirty="0"/>
          </a:p>
          <a:p>
            <a:pPr marL="571500" lvl="2" indent="0" algn="just">
              <a:buNone/>
            </a:pPr>
            <a:r>
              <a:rPr altLang="en-US" sz="2400" b="1" dirty="0">
                <a:solidFill>
                  <a:schemeClr val="accent6">
                    <a:lumMod val="50000"/>
                  </a:schemeClr>
                </a:solidFill>
              </a:rPr>
              <a:t>Q:</a:t>
            </a:r>
            <a:r>
              <a:rPr altLang="en-US" sz="1800" b="1" dirty="0">
                <a:solidFill>
                  <a:schemeClr val="accent6">
                    <a:lumMod val="50000"/>
                  </a:schemeClr>
                </a:solidFill>
              </a:rPr>
              <a:t> How do you submit an AGR?</a:t>
            </a:r>
          </a:p>
          <a:p>
            <a:pPr marL="571500" lvl="2" indent="0" algn="just">
              <a:buNone/>
            </a:pPr>
            <a:r>
              <a:rPr altLang="en-US" sz="2800" b="1" dirty="0">
                <a:solidFill>
                  <a:schemeClr val="accent6">
                    <a:lumMod val="50000"/>
                  </a:schemeClr>
                </a:solidFill>
              </a:rPr>
              <a:t>A: </a:t>
            </a:r>
            <a:r>
              <a:rPr altLang="en-US" sz="1800" b="1" dirty="0">
                <a:solidFill>
                  <a:schemeClr val="accent6">
                    <a:lumMod val="50000"/>
                  </a:schemeClr>
                </a:solidFill>
              </a:rPr>
              <a:t>First, instruct the customer NOT to call the program such as  Navy directly to register.  Explain to them that someone from the program will be contacting them.</a:t>
            </a:r>
          </a:p>
          <a:p>
            <a:pPr marL="571500" lvl="2" indent="0" algn="just">
              <a:buNone/>
            </a:pPr>
            <a:endParaRPr altLang="en-US" sz="1800" b="1" dirty="0">
              <a:solidFill>
                <a:schemeClr val="accent6">
                  <a:lumMod val="50000"/>
                </a:schemeClr>
              </a:solidFill>
            </a:endParaRPr>
          </a:p>
          <a:p>
            <a:pPr marL="571500" lvl="2" indent="0" algn="just">
              <a:buNone/>
            </a:pPr>
            <a:r>
              <a:rPr altLang="en-US" sz="1800" b="1" dirty="0">
                <a:solidFill>
                  <a:schemeClr val="accent6">
                    <a:lumMod val="50000"/>
                  </a:schemeClr>
                </a:solidFill>
              </a:rPr>
              <a:t>In order to submit an AGR, you will need </a:t>
            </a:r>
            <a:r>
              <a:rPr altLang="en-US" sz="1800" b="1" u="sng" dirty="0">
                <a:solidFill>
                  <a:schemeClr val="accent6">
                    <a:lumMod val="50000"/>
                  </a:schemeClr>
                </a:solidFill>
              </a:rPr>
              <a:t>all customer contact information</a:t>
            </a:r>
          </a:p>
          <a:p>
            <a:pPr marL="1028700" lvl="3" indent="0" algn="just">
              <a:buFont typeface="Wingdings" panose="05000000000000000000" pitchFamily="2" charset="2"/>
              <a:buChar char="Ø"/>
            </a:pPr>
            <a:r>
              <a:rPr altLang="en-US" sz="1600" b="1" dirty="0">
                <a:solidFill>
                  <a:schemeClr val="accent6">
                    <a:lumMod val="50000"/>
                  </a:schemeClr>
                </a:solidFill>
              </a:rPr>
              <a:t> Affinity Program </a:t>
            </a:r>
          </a:p>
          <a:p>
            <a:pPr marL="1028700" lvl="3" indent="0" algn="just">
              <a:buFont typeface="Wingdings" panose="05000000000000000000" pitchFamily="2" charset="2"/>
              <a:buChar char="Ø"/>
            </a:pPr>
            <a:r>
              <a:rPr altLang="en-US" sz="1600" b="1" dirty="0">
                <a:solidFill>
                  <a:schemeClr val="accent6">
                    <a:lumMod val="50000"/>
                  </a:schemeClr>
                </a:solidFill>
              </a:rPr>
              <a:t> Customer Name</a:t>
            </a:r>
          </a:p>
          <a:p>
            <a:pPr marL="1028700" lvl="3" indent="0" algn="just">
              <a:buFont typeface="Wingdings" panose="05000000000000000000" pitchFamily="2" charset="2"/>
              <a:buChar char="Ø"/>
            </a:pPr>
            <a:r>
              <a:rPr altLang="en-US" sz="1600" b="1" dirty="0">
                <a:solidFill>
                  <a:schemeClr val="accent6">
                    <a:lumMod val="50000"/>
                  </a:schemeClr>
                </a:solidFill>
              </a:rPr>
              <a:t> Address</a:t>
            </a:r>
          </a:p>
          <a:p>
            <a:pPr marL="1028700" lvl="3" indent="0" algn="just">
              <a:buFont typeface="Wingdings" panose="05000000000000000000" pitchFamily="2" charset="2"/>
              <a:buChar char="Ø"/>
            </a:pPr>
            <a:r>
              <a:rPr lang="en-US" altLang="en-US" sz="1600" b="1" dirty="0">
                <a:solidFill>
                  <a:schemeClr val="accent6">
                    <a:lumMod val="50000"/>
                  </a:schemeClr>
                </a:solidFill>
              </a:rPr>
              <a:t> Email, phone</a:t>
            </a:r>
            <a:endParaRPr altLang="en-US" sz="1600" b="1" dirty="0">
              <a:solidFill>
                <a:schemeClr val="accent6">
                  <a:lumMod val="50000"/>
                </a:schemeClr>
              </a:solidFill>
            </a:endParaRPr>
          </a:p>
          <a:p>
            <a:pPr marL="1028700" lvl="3" indent="0" algn="just">
              <a:buFont typeface="Wingdings" panose="05000000000000000000" pitchFamily="2" charset="2"/>
              <a:buChar char="Ø"/>
            </a:pPr>
            <a:r>
              <a:rPr altLang="en-US" sz="1600" b="1" dirty="0">
                <a:solidFill>
                  <a:schemeClr val="accent6">
                    <a:lumMod val="50000"/>
                  </a:schemeClr>
                </a:solidFill>
              </a:rPr>
              <a:t> </a:t>
            </a:r>
            <a:r>
              <a:rPr lang="en-US" altLang="en-US" sz="1600" b="1" dirty="0">
                <a:solidFill>
                  <a:schemeClr val="accent6">
                    <a:lumMod val="50000"/>
                  </a:schemeClr>
                </a:solidFill>
              </a:rPr>
              <a:t>Use the link in SBDG team member signature to complete the AGR (or outbound referral!)</a:t>
            </a:r>
            <a:endParaRPr altLang="en-US" sz="1600" b="1" dirty="0">
              <a:solidFill>
                <a:schemeClr val="accent6">
                  <a:lumMod val="50000"/>
                </a:schemeClr>
              </a:solidFill>
            </a:endParaRPr>
          </a:p>
          <a:p>
            <a:pPr marL="571500" lvl="2" indent="0" algn="just">
              <a:buNone/>
            </a:pPr>
            <a:r>
              <a:rPr lang="en-US" altLang="en-US" sz="1800" b="1" dirty="0">
                <a:solidFill>
                  <a:schemeClr val="accent6">
                    <a:lumMod val="50000"/>
                  </a:schemeClr>
                </a:solidFill>
              </a:rPr>
              <a:t>SBDG </a:t>
            </a:r>
            <a:r>
              <a:rPr altLang="en-US" sz="1800" b="1" dirty="0">
                <a:solidFill>
                  <a:schemeClr val="accent6">
                    <a:lumMod val="50000"/>
                  </a:schemeClr>
                </a:solidFill>
              </a:rPr>
              <a:t>will submit your customer to Cartus for enrollment into the Affinity Program. </a:t>
            </a:r>
            <a:r>
              <a:rPr lang="en-US" altLang="en-US" sz="1800" b="1" dirty="0">
                <a:solidFill>
                  <a:schemeClr val="accent6">
                    <a:lumMod val="50000"/>
                  </a:schemeClr>
                </a:solidFill>
              </a:rPr>
              <a:t> </a:t>
            </a:r>
            <a:endParaRPr altLang="en-US" sz="1800" b="1" dirty="0">
              <a:solidFill>
                <a:schemeClr val="accent6">
                  <a:lumMod val="50000"/>
                </a:schemeClr>
              </a:solidFill>
            </a:endParaRPr>
          </a:p>
          <a:p>
            <a:pPr marL="1028700" lvl="3" indent="0" algn="just"/>
            <a:endParaRPr altLang="en-US" sz="1400" b="1" dirty="0">
              <a:solidFill>
                <a:schemeClr val="accent6">
                  <a:lumMod val="50000"/>
                </a:schemeClr>
              </a:solidFill>
            </a:endParaRPr>
          </a:p>
          <a:p>
            <a:pPr marL="1028700" lvl="3" indent="0" algn="just"/>
            <a:endParaRPr altLang="en-US" sz="1400" dirty="0"/>
          </a:p>
          <a:p>
            <a:pPr marL="571500" lvl="2" indent="0" algn="just">
              <a:buNone/>
            </a:pPr>
            <a:endParaRPr altLang="en-US" sz="1800" dirty="0"/>
          </a:p>
          <a:p>
            <a:pPr marL="571500" lvl="2" indent="0" algn="just">
              <a:buNone/>
            </a:pPr>
            <a:endParaRPr altLang="en-US" sz="1800" b="1" dirty="0"/>
          </a:p>
        </p:txBody>
      </p:sp>
      <p:sp>
        <p:nvSpPr>
          <p:cNvPr id="6" name="Rectangle 5"/>
          <p:cNvSpPr/>
          <p:nvPr/>
        </p:nvSpPr>
        <p:spPr>
          <a:xfrm>
            <a:off x="1905000" y="711092"/>
            <a:ext cx="7620000" cy="203309"/>
          </a:xfrm>
          <a:prstGeom prst="rect">
            <a:avLst/>
          </a:prstGeom>
          <a:solidFill>
            <a:srgbClr val="6394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Verdana"/>
              <a:cs typeface="Verdana"/>
            </a:endParaRPr>
          </a:p>
        </p:txBody>
      </p:sp>
      <p:sp>
        <p:nvSpPr>
          <p:cNvPr id="7" name="Title 1"/>
          <p:cNvSpPr txBox="1">
            <a:spLocks/>
          </p:cNvSpPr>
          <p:nvPr/>
        </p:nvSpPr>
        <p:spPr>
          <a:xfrm>
            <a:off x="1905000" y="146305"/>
            <a:ext cx="8229600" cy="564787"/>
          </a:xfrm>
          <a:prstGeom prst="rect">
            <a:avLst/>
          </a:prstGeom>
        </p:spPr>
        <p:txBody>
          <a:bodyPr>
            <a:normAutofit/>
          </a:bodyPr>
          <a:lstStyle>
            <a:lvl1pPr algn="l" defTabSz="914400" rtl="0" eaLnBrk="1" latinLnBrk="0" hangingPunct="1">
              <a:spcBef>
                <a:spcPct val="0"/>
              </a:spcBef>
              <a:buNone/>
              <a:defRPr lang="en-US" sz="2800" kern="1200" spc="0" baseline="0" dirty="0" smtClean="0">
                <a:solidFill>
                  <a:schemeClr val="tx1"/>
                </a:solidFill>
                <a:latin typeface="Verdana" pitchFamily="34" charset="0"/>
                <a:ea typeface="+mj-ea"/>
                <a:cs typeface="+mj-cs"/>
              </a:defRPr>
            </a:lvl1pPr>
          </a:lstStyle>
          <a:p>
            <a:r>
              <a:rPr lang="en-US" dirty="0"/>
              <a:t>Agent Generated Referrals</a:t>
            </a:r>
          </a:p>
        </p:txBody>
      </p:sp>
    </p:spTree>
    <p:extLst>
      <p:ext uri="{BB962C8B-B14F-4D97-AF65-F5344CB8AC3E}">
        <p14:creationId xmlns:p14="http://schemas.microsoft.com/office/powerpoint/2010/main" val="13703805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2ED027-6A51-4AAC-BB1D-7558B44A2526}"/>
              </a:ext>
            </a:extLst>
          </p:cNvPr>
          <p:cNvPicPr>
            <a:picLocks noChangeAspect="1"/>
          </p:cNvPicPr>
          <p:nvPr/>
        </p:nvPicPr>
        <p:blipFill rotWithShape="1">
          <a:blip r:embed="rId4">
            <a:alphaModFix amt="40000"/>
          </a:blip>
          <a:srcRect/>
          <a:stretch/>
        </p:blipFill>
        <p:spPr>
          <a:xfrm>
            <a:off x="21" y="10"/>
            <a:ext cx="12191979" cy="6857990"/>
          </a:xfrm>
          <a:prstGeom prst="rect">
            <a:avLst/>
          </a:prstGeom>
        </p:spPr>
      </p:pic>
      <p:sp>
        <p:nvSpPr>
          <p:cNvPr id="4" name="Title 3">
            <a:extLst>
              <a:ext uri="{FF2B5EF4-FFF2-40B4-BE49-F238E27FC236}">
                <a16:creationId xmlns:a16="http://schemas.microsoft.com/office/drawing/2014/main" id="{E7C84DB1-44A1-4EF0-B7D5-55F00F0DF4D7}"/>
              </a:ext>
            </a:extLst>
          </p:cNvPr>
          <p:cNvSpPr>
            <a:spLocks noGrp="1"/>
          </p:cNvSpPr>
          <p:nvPr>
            <p:ph type="title" idx="4294967295"/>
          </p:nvPr>
        </p:nvSpPr>
        <p:spPr>
          <a:xfrm>
            <a:off x="1069144" y="-477837"/>
            <a:ext cx="10507663" cy="2057400"/>
          </a:xfrm>
        </p:spPr>
        <p:txBody>
          <a:bodyPr vert="horz" lIns="91440" tIns="45720" rIns="91440" bIns="45720" rtlCol="0" anchor="b">
            <a:normAutofit/>
          </a:bodyPr>
          <a:lstStyle/>
          <a:p>
            <a:pPr>
              <a:lnSpc>
                <a:spcPct val="90000"/>
              </a:lnSpc>
            </a:pPr>
            <a:r>
              <a:rPr lang="en-US" sz="5000" dirty="0"/>
              <a:t>Why Promote the Affinity</a:t>
            </a:r>
            <a:br>
              <a:rPr lang="en-US" sz="5000" dirty="0"/>
            </a:br>
            <a:r>
              <a:rPr lang="en-US" sz="5000" dirty="0"/>
              <a:t>Real Estate Programs</a:t>
            </a:r>
          </a:p>
        </p:txBody>
      </p:sp>
      <p:sp>
        <p:nvSpPr>
          <p:cNvPr id="6" name="Text Placeholder 5">
            <a:extLst>
              <a:ext uri="{FF2B5EF4-FFF2-40B4-BE49-F238E27FC236}">
                <a16:creationId xmlns:a16="http://schemas.microsoft.com/office/drawing/2014/main" id="{7C6FAB45-4FDF-4CBD-AD9B-2F23B34E4F54}"/>
              </a:ext>
            </a:extLst>
          </p:cNvPr>
          <p:cNvSpPr>
            <a:spLocks noGrp="1"/>
          </p:cNvSpPr>
          <p:nvPr>
            <p:ph type="body" sz="half" idx="4294967295"/>
          </p:nvPr>
        </p:nvSpPr>
        <p:spPr>
          <a:xfrm>
            <a:off x="842962" y="1579563"/>
            <a:ext cx="10506075" cy="5102591"/>
          </a:xfrm>
        </p:spPr>
        <p:txBody>
          <a:bodyPr vert="horz" lIns="91440" tIns="45720" rIns="91440" bIns="45720" rtlCol="0">
            <a:normAutofit/>
          </a:bodyPr>
          <a:lstStyle/>
          <a:p>
            <a:pPr indent="-228600">
              <a:lnSpc>
                <a:spcPct val="100000"/>
              </a:lnSpc>
              <a:buFont typeface="Arial" panose="020B0604020202020204" pitchFamily="34" charset="0"/>
              <a:buChar char="•"/>
            </a:pPr>
            <a:r>
              <a:rPr lang="en-US" sz="2400" b="1" u="sng" dirty="0"/>
              <a:t>Benefits to the Agent:</a:t>
            </a:r>
          </a:p>
          <a:p>
            <a:pPr marL="285750" indent="-228600">
              <a:lnSpc>
                <a:spcPct val="100000"/>
              </a:lnSpc>
              <a:spcBef>
                <a:spcPts val="0"/>
              </a:spcBef>
              <a:spcAft>
                <a:spcPts val="600"/>
              </a:spcAft>
              <a:buClr>
                <a:srgbClr val="004844"/>
              </a:buClr>
              <a:buFont typeface="Arial" panose="020B0604020202020204" pitchFamily="34" charset="0"/>
              <a:buChar char="•"/>
            </a:pPr>
            <a:r>
              <a:rPr lang="en-US" sz="2400" dirty="0"/>
              <a:t>Set yourself apart from the competition </a:t>
            </a:r>
          </a:p>
          <a:p>
            <a:pPr marL="285750" indent="-228600">
              <a:lnSpc>
                <a:spcPct val="100000"/>
              </a:lnSpc>
              <a:spcBef>
                <a:spcPts val="0"/>
              </a:spcBef>
              <a:spcAft>
                <a:spcPts val="600"/>
              </a:spcAft>
              <a:buClr>
                <a:srgbClr val="004844"/>
              </a:buClr>
              <a:buFont typeface="Arial" panose="020B0604020202020204" pitchFamily="34" charset="0"/>
              <a:buChar char="•"/>
            </a:pPr>
            <a:r>
              <a:rPr lang="en-US" sz="2400" dirty="0"/>
              <a:t>Create Loyalty that Lasts</a:t>
            </a:r>
          </a:p>
          <a:p>
            <a:pPr marL="285750" indent="-228600">
              <a:lnSpc>
                <a:spcPct val="100000"/>
              </a:lnSpc>
              <a:spcBef>
                <a:spcPts val="0"/>
              </a:spcBef>
              <a:spcAft>
                <a:spcPts val="600"/>
              </a:spcAft>
              <a:buClr>
                <a:srgbClr val="004844"/>
              </a:buClr>
              <a:buFont typeface="Arial" panose="020B0604020202020204" pitchFamily="34" charset="0"/>
              <a:buChar char="•"/>
            </a:pPr>
            <a:r>
              <a:rPr lang="en-US" sz="2400" dirty="0"/>
              <a:t>Future Business</a:t>
            </a:r>
          </a:p>
          <a:p>
            <a:pPr marL="285750" indent="-228600">
              <a:lnSpc>
                <a:spcPct val="100000"/>
              </a:lnSpc>
              <a:spcBef>
                <a:spcPts val="0"/>
              </a:spcBef>
              <a:spcAft>
                <a:spcPts val="600"/>
              </a:spcAft>
              <a:buClr>
                <a:srgbClr val="004844"/>
              </a:buClr>
              <a:buFont typeface="Arial" panose="020B0604020202020204" pitchFamily="34" charset="0"/>
              <a:buChar char="•"/>
            </a:pPr>
            <a:r>
              <a:rPr lang="en-US" sz="2400" dirty="0">
                <a:solidFill>
                  <a:schemeClr val="bg1"/>
                </a:solidFill>
                <a:highlight>
                  <a:srgbClr val="FFFF00"/>
                </a:highlight>
              </a:rPr>
              <a:t>Repeat business:  After 18 months we can enter a past client as an AGR</a:t>
            </a:r>
          </a:p>
          <a:p>
            <a:pPr marL="285750" indent="-228600">
              <a:lnSpc>
                <a:spcPct val="100000"/>
              </a:lnSpc>
              <a:spcBef>
                <a:spcPts val="0"/>
              </a:spcBef>
              <a:spcAft>
                <a:spcPts val="600"/>
              </a:spcAft>
              <a:buClr>
                <a:srgbClr val="004844"/>
              </a:buClr>
              <a:buFont typeface="Arial" panose="020B0604020202020204" pitchFamily="34" charset="0"/>
              <a:buChar char="•"/>
            </a:pPr>
            <a:r>
              <a:rPr lang="en-US" sz="2400" dirty="0"/>
              <a:t>Higher commission payout for the agent vs. if the client enrolled themselves in the program &amp; lower referral fee due to Cartus </a:t>
            </a:r>
          </a:p>
          <a:p>
            <a:pPr indent="-228600">
              <a:lnSpc>
                <a:spcPct val="100000"/>
              </a:lnSpc>
              <a:buFont typeface="Arial" panose="020B0604020202020204" pitchFamily="34" charset="0"/>
              <a:buChar char="•"/>
            </a:pPr>
            <a:r>
              <a:rPr lang="en-US" sz="2400" b="1" u="sng" dirty="0"/>
              <a:t>Benefits to the Client</a:t>
            </a:r>
            <a:endParaRPr lang="en-US" sz="2400" dirty="0"/>
          </a:p>
          <a:p>
            <a:pPr marL="285750" indent="-228600">
              <a:lnSpc>
                <a:spcPct val="100000"/>
              </a:lnSpc>
              <a:buClr>
                <a:srgbClr val="004844"/>
              </a:buClr>
              <a:buFont typeface="Arial" panose="020B0604020202020204" pitchFamily="34" charset="0"/>
              <a:buChar char="•"/>
            </a:pPr>
            <a:r>
              <a:rPr lang="en-US" sz="2400" dirty="0"/>
              <a:t>Either cash back or airline miles </a:t>
            </a:r>
          </a:p>
          <a:p>
            <a:pPr marL="285750" indent="-228600">
              <a:lnSpc>
                <a:spcPct val="100000"/>
              </a:lnSpc>
              <a:buClr>
                <a:srgbClr val="004844"/>
              </a:buClr>
              <a:buFont typeface="Arial" panose="020B0604020202020204" pitchFamily="34" charset="0"/>
              <a:buChar char="•"/>
            </a:pPr>
            <a:r>
              <a:rPr lang="en-US" sz="2400" dirty="0"/>
              <a:t>Benefits that the member might not even realize they would qualify for if you didn’t tell them!</a:t>
            </a:r>
          </a:p>
          <a:p>
            <a:pPr indent="-228600">
              <a:lnSpc>
                <a:spcPct val="100000"/>
              </a:lnSpc>
              <a:buFont typeface="Arial" panose="020B0604020202020204" pitchFamily="34" charset="0"/>
              <a:buChar char="•"/>
            </a:pPr>
            <a:endParaRPr lang="en-US" sz="2400" dirty="0"/>
          </a:p>
        </p:txBody>
      </p:sp>
    </p:spTree>
    <p:custDataLst>
      <p:tags r:id="rId1"/>
    </p:custDataLst>
    <p:extLst>
      <p:ext uri="{BB962C8B-B14F-4D97-AF65-F5344CB8AC3E}">
        <p14:creationId xmlns:p14="http://schemas.microsoft.com/office/powerpoint/2010/main" val="39402597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F39A7A-89EA-4D7E-870A-3C099F599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668" y="160867"/>
            <a:ext cx="10950700" cy="65362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7B1200C0-8D6D-42B6-ADB7-E4795C0D0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872"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2"/>
          </a:solidFill>
          <a:ln w="0">
            <a:noFill/>
            <a:prstDash val="solid"/>
            <a:round/>
            <a:headEnd/>
            <a:tailEnd/>
          </a:ln>
        </p:spPr>
      </p:sp>
      <p:sp>
        <p:nvSpPr>
          <p:cNvPr id="16" name="Freeform 6">
            <a:extLst>
              <a:ext uri="{FF2B5EF4-FFF2-40B4-BE49-F238E27FC236}">
                <a16:creationId xmlns:a16="http://schemas.microsoft.com/office/drawing/2014/main" id="{1AD880E1-1BBB-4E9C-ABD0-632428BB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7" name="Picture 6">
            <a:extLst>
              <a:ext uri="{FF2B5EF4-FFF2-40B4-BE49-F238E27FC236}">
                <a16:creationId xmlns:a16="http://schemas.microsoft.com/office/drawing/2014/main" id="{D9DB85F1-BF40-41D8-8DBE-12A6A99D527A}"/>
              </a:ext>
            </a:extLst>
          </p:cNvPr>
          <p:cNvPicPr>
            <a:picLocks noChangeAspect="1"/>
          </p:cNvPicPr>
          <p:nvPr/>
        </p:nvPicPr>
        <p:blipFill>
          <a:blip r:embed="rId2"/>
          <a:stretch>
            <a:fillRect/>
          </a:stretch>
        </p:blipFill>
        <p:spPr>
          <a:xfrm>
            <a:off x="997713" y="0"/>
            <a:ext cx="5098287" cy="6536265"/>
          </a:xfrm>
          <a:prstGeom prst="rect">
            <a:avLst/>
          </a:prstGeom>
        </p:spPr>
      </p:pic>
      <p:sp>
        <p:nvSpPr>
          <p:cNvPr id="18" name="Rectangle 17">
            <a:extLst>
              <a:ext uri="{FF2B5EF4-FFF2-40B4-BE49-F238E27FC236}">
                <a16:creationId xmlns:a16="http://schemas.microsoft.com/office/drawing/2014/main" id="{3FE92B7D-47AE-4A59-8B04-31731220B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rgbClr val="076BD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631D7FA4-B9F0-4ECD-8332-57DC34777E9B}"/>
              </a:ext>
            </a:extLst>
          </p:cNvPr>
          <p:cNvPicPr>
            <a:picLocks noChangeAspect="1"/>
          </p:cNvPicPr>
          <p:nvPr/>
        </p:nvPicPr>
        <p:blipFill>
          <a:blip r:embed="rId3"/>
          <a:stretch>
            <a:fillRect/>
          </a:stretch>
        </p:blipFill>
        <p:spPr>
          <a:xfrm>
            <a:off x="6207888" y="160868"/>
            <a:ext cx="5271943" cy="6697132"/>
          </a:xfrm>
          <a:prstGeom prst="rect">
            <a:avLst/>
          </a:prstGeom>
        </p:spPr>
      </p:pic>
    </p:spTree>
    <p:extLst>
      <p:ext uri="{BB962C8B-B14F-4D97-AF65-F5344CB8AC3E}">
        <p14:creationId xmlns:p14="http://schemas.microsoft.com/office/powerpoint/2010/main" val="393391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4BA6B2-7CD3-42B1-9704-D08493BE34BF}"/>
              </a:ext>
            </a:extLst>
          </p:cNvPr>
          <p:cNvSpPr>
            <a:spLocks noGrp="1"/>
          </p:cNvSpPr>
          <p:nvPr>
            <p:ph type="title"/>
          </p:nvPr>
        </p:nvSpPr>
        <p:spPr/>
        <p:txBody>
          <a:bodyPr>
            <a:normAutofit/>
          </a:bodyPr>
          <a:lstStyle/>
          <a:p>
            <a:r>
              <a:rPr lang="en-US" sz="4000" dirty="0"/>
              <a:t>You can use this in your email signature </a:t>
            </a:r>
          </a:p>
        </p:txBody>
      </p:sp>
      <p:pic>
        <p:nvPicPr>
          <p:cNvPr id="5" name="Content Placeholder 4">
            <a:extLst>
              <a:ext uri="{FF2B5EF4-FFF2-40B4-BE49-F238E27FC236}">
                <a16:creationId xmlns:a16="http://schemas.microsoft.com/office/drawing/2014/main" id="{56FA0475-5D11-4850-90BD-E2FE5ADCA07A}"/>
              </a:ext>
            </a:extLst>
          </p:cNvPr>
          <p:cNvPicPr>
            <a:picLocks noGrp="1" noChangeAspect="1"/>
          </p:cNvPicPr>
          <p:nvPr>
            <p:ph idx="1"/>
          </p:nvPr>
        </p:nvPicPr>
        <p:blipFill>
          <a:blip r:embed="rId2"/>
          <a:stretch>
            <a:fillRect/>
          </a:stretch>
        </p:blipFill>
        <p:spPr>
          <a:xfrm>
            <a:off x="1888867" y="1997612"/>
            <a:ext cx="8152587" cy="3819230"/>
          </a:xfrm>
          <a:prstGeom prst="rect">
            <a:avLst/>
          </a:prstGeom>
        </p:spPr>
      </p:pic>
    </p:spTree>
    <p:extLst>
      <p:ext uri="{BB962C8B-B14F-4D97-AF65-F5344CB8AC3E}">
        <p14:creationId xmlns:p14="http://schemas.microsoft.com/office/powerpoint/2010/main" val="113787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26ADEF2-2BA7-419F-A580-9C6541A73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0" name="Rectangle 9">
            <a:extLst>
              <a:ext uri="{FF2B5EF4-FFF2-40B4-BE49-F238E27FC236}">
                <a16:creationId xmlns:a16="http://schemas.microsoft.com/office/drawing/2014/main" id="{2B146248-6675-4D3A-B34A-7363E28C9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56EF530-75FC-4976-A39D-87A5DFE9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13">
            <a:extLst>
              <a:ext uri="{FF2B5EF4-FFF2-40B4-BE49-F238E27FC236}">
                <a16:creationId xmlns:a16="http://schemas.microsoft.com/office/drawing/2014/main" id="{368ECFAF-FF94-4771-B4BD-B28D909D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Rectangle 1">
            <a:extLst>
              <a:ext uri="{FF2B5EF4-FFF2-40B4-BE49-F238E27FC236}">
                <a16:creationId xmlns:a16="http://schemas.microsoft.com/office/drawing/2014/main" id="{A3674091-C340-4EB2-B4B3-8BF25C8B93D1}"/>
              </a:ext>
            </a:extLst>
          </p:cNvPr>
          <p:cNvSpPr/>
          <p:nvPr/>
        </p:nvSpPr>
        <p:spPr>
          <a:xfrm>
            <a:off x="926927" y="1231895"/>
            <a:ext cx="5490143" cy="4339177"/>
          </a:xfrm>
          <a:prstGeom prst="rect">
            <a:avLst/>
          </a:prstGeom>
        </p:spPr>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7000" b="1" cap="all" spc="800" dirty="0">
                <a:ln w="12700">
                  <a:solidFill>
                    <a:schemeClr val="tx2">
                      <a:lumMod val="75000"/>
                    </a:schemeClr>
                  </a:solidFill>
                  <a:prstDash val="solid"/>
                </a:ln>
                <a:solidFill>
                  <a:schemeClr val="tx2"/>
                </a:solidFill>
                <a:effectLst>
                  <a:outerShdw dist="38100" dir="2640000" algn="bl" rotWithShape="0">
                    <a:schemeClr val="tx2">
                      <a:lumMod val="75000"/>
                    </a:schemeClr>
                  </a:outerShdw>
                </a:effectLst>
                <a:latin typeface="Aharoni" panose="02010803020104030203" pitchFamily="2" charset="-79"/>
                <a:ea typeface="+mj-ea"/>
                <a:cs typeface="Aharoni" panose="02010803020104030203" pitchFamily="2" charset="-79"/>
              </a:rPr>
              <a:t>How much does the member receive? </a:t>
            </a:r>
          </a:p>
        </p:txBody>
      </p:sp>
      <p:sp>
        <p:nvSpPr>
          <p:cNvPr id="16" name="Rectangle 15">
            <a:extLst>
              <a:ext uri="{FF2B5EF4-FFF2-40B4-BE49-F238E27FC236}">
                <a16:creationId xmlns:a16="http://schemas.microsoft.com/office/drawing/2014/main" id="{E9851F7A-B016-4A91-85E3-61FE4869C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a:extLst>
              <a:ext uri="{FF2B5EF4-FFF2-40B4-BE49-F238E27FC236}">
                <a16:creationId xmlns:a16="http://schemas.microsoft.com/office/drawing/2014/main" id="{5560B23B-0210-4736-B3D4-1B4494EBFD41}"/>
              </a:ext>
            </a:extLst>
          </p:cNvPr>
          <p:cNvPicPr>
            <a:picLocks noChangeAspect="1"/>
          </p:cNvPicPr>
          <p:nvPr/>
        </p:nvPicPr>
        <p:blipFill>
          <a:blip r:embed="rId2"/>
          <a:stretch>
            <a:fillRect/>
          </a:stretch>
        </p:blipFill>
        <p:spPr>
          <a:xfrm>
            <a:off x="8434864" y="108736"/>
            <a:ext cx="2987816" cy="6749264"/>
          </a:xfrm>
          <a:prstGeom prst="rect">
            <a:avLst/>
          </a:prstGeom>
        </p:spPr>
      </p:pic>
    </p:spTree>
    <p:extLst>
      <p:ext uri="{BB962C8B-B14F-4D97-AF65-F5344CB8AC3E}">
        <p14:creationId xmlns:p14="http://schemas.microsoft.com/office/powerpoint/2010/main" val="291094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9FA9D4-7377-4AAE-8FA1-FA4FE9A3AF3E}"/>
              </a:ext>
            </a:extLst>
          </p:cNvPr>
          <p:cNvSpPr/>
          <p:nvPr/>
        </p:nvSpPr>
        <p:spPr>
          <a:xfrm>
            <a:off x="927652" y="0"/>
            <a:ext cx="10670821" cy="1015663"/>
          </a:xfrm>
          <a:prstGeom prst="rect">
            <a:avLst/>
          </a:prstGeom>
          <a:noFill/>
        </p:spPr>
        <p:txBody>
          <a:bodyPr wrap="square" lIns="91440" tIns="45720" rIns="91440" bIns="45720">
            <a:spAutoFit/>
          </a:bodyPr>
          <a:lstStyle/>
          <a:p>
            <a:pPr algn="ctr"/>
            <a:r>
              <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How Much do you Pay?</a:t>
            </a:r>
          </a:p>
        </p:txBody>
      </p:sp>
      <p:sp>
        <p:nvSpPr>
          <p:cNvPr id="3" name="TextBox 2">
            <a:extLst>
              <a:ext uri="{FF2B5EF4-FFF2-40B4-BE49-F238E27FC236}">
                <a16:creationId xmlns:a16="http://schemas.microsoft.com/office/drawing/2014/main" id="{CE04641F-CEF5-4EA1-9648-95D7535A2DF7}"/>
              </a:ext>
            </a:extLst>
          </p:cNvPr>
          <p:cNvSpPr txBox="1"/>
          <p:nvPr/>
        </p:nvSpPr>
        <p:spPr>
          <a:xfrm>
            <a:off x="2272748" y="923330"/>
            <a:ext cx="7646504" cy="1200329"/>
          </a:xfrm>
          <a:prstGeom prst="rect">
            <a:avLst/>
          </a:prstGeom>
          <a:noFill/>
        </p:spPr>
        <p:txBody>
          <a:bodyPr wrap="square" rtlCol="0">
            <a:spAutoFit/>
          </a:bodyPr>
          <a:lstStyle/>
          <a:p>
            <a:r>
              <a:rPr lang="en-US" dirty="0"/>
              <a:t>Important things to remember, for the member to get their incentive you must pay a referral fee after closing.  </a:t>
            </a:r>
          </a:p>
          <a:p>
            <a:r>
              <a:rPr lang="en-US" dirty="0"/>
              <a:t>You pay 30% of the commission earned at your regular split.  </a:t>
            </a:r>
          </a:p>
          <a:p>
            <a:r>
              <a:rPr lang="en-US" dirty="0"/>
              <a:t>Here is an example </a:t>
            </a:r>
          </a:p>
        </p:txBody>
      </p:sp>
      <p:sp>
        <p:nvSpPr>
          <p:cNvPr id="4" name="TextBox 3">
            <a:extLst>
              <a:ext uri="{FF2B5EF4-FFF2-40B4-BE49-F238E27FC236}">
                <a16:creationId xmlns:a16="http://schemas.microsoft.com/office/drawing/2014/main" id="{A38D86FD-68D7-4E89-AEF1-3786B77118EE}"/>
              </a:ext>
            </a:extLst>
          </p:cNvPr>
          <p:cNvSpPr txBox="1"/>
          <p:nvPr/>
        </p:nvSpPr>
        <p:spPr>
          <a:xfrm>
            <a:off x="2272748" y="2345635"/>
            <a:ext cx="7404653" cy="3970318"/>
          </a:xfrm>
          <a:prstGeom prst="rect">
            <a:avLst/>
          </a:prstGeom>
          <a:noFill/>
        </p:spPr>
        <p:txBody>
          <a:bodyPr wrap="square" rtlCol="0">
            <a:spAutoFit/>
          </a:bodyPr>
          <a:lstStyle/>
          <a:p>
            <a:pPr lvl="0"/>
            <a:r>
              <a:rPr lang="en-US" b="1" i="1" dirty="0"/>
              <a:t>Cartus Agent Generated Referral (AGR) (NOT previously referred as a Website Lead) 30% Referral Fee</a:t>
            </a:r>
            <a:endParaRPr lang="en-US" sz="2400" dirty="0"/>
          </a:p>
          <a:p>
            <a:pPr lvl="1"/>
            <a:r>
              <a:rPr lang="en-US" dirty="0"/>
              <a:t>$300,000 Transaction </a:t>
            </a:r>
            <a:endParaRPr lang="en-US" sz="2400" dirty="0"/>
          </a:p>
          <a:p>
            <a:pPr lvl="1"/>
            <a:r>
              <a:rPr lang="en-US" dirty="0"/>
              <a:t>3% commission = $9,000</a:t>
            </a:r>
            <a:endParaRPr lang="en-US" sz="2400" dirty="0"/>
          </a:p>
          <a:p>
            <a:pPr lvl="1"/>
            <a:r>
              <a:rPr lang="en-US" dirty="0"/>
              <a:t>30 % referral fee deducted off the top = $2,700 (A portion of this goes to Realogy Military Rewards/NFCU/Affinity member as a cash incentive)</a:t>
            </a:r>
            <a:endParaRPr lang="en-US" sz="2400" dirty="0"/>
          </a:p>
          <a:p>
            <a:pPr lvl="1"/>
            <a:r>
              <a:rPr lang="en-US" dirty="0"/>
              <a:t>$9,000 commission less $2,700 = $6,300</a:t>
            </a:r>
            <a:endParaRPr lang="en-US" sz="2400" dirty="0"/>
          </a:p>
          <a:p>
            <a:pPr lvl="1"/>
            <a:r>
              <a:rPr lang="en-US" dirty="0"/>
              <a:t>$6,300 x 6% Franchise Fee = $378.00</a:t>
            </a:r>
            <a:endParaRPr lang="en-US" sz="2400" dirty="0"/>
          </a:p>
          <a:p>
            <a:pPr lvl="1"/>
            <a:r>
              <a:rPr lang="en-US" dirty="0"/>
              <a:t>Regular Split (example 70%) = $ 4,410</a:t>
            </a:r>
            <a:endParaRPr lang="en-US" sz="2400" dirty="0"/>
          </a:p>
          <a:p>
            <a:pPr lvl="1"/>
            <a:r>
              <a:rPr lang="en-US" dirty="0"/>
              <a:t>$4,410 - $378 = </a:t>
            </a:r>
            <a:r>
              <a:rPr lang="en-US" b="1" dirty="0"/>
              <a:t>$4032.00</a:t>
            </a:r>
            <a:endParaRPr lang="en-US" sz="2400" dirty="0"/>
          </a:p>
          <a:p>
            <a:pPr lvl="1"/>
            <a:r>
              <a:rPr lang="en-US" dirty="0"/>
              <a:t>Additional Fees outside of SBDG:</a:t>
            </a:r>
            <a:endParaRPr lang="en-US" sz="2400" dirty="0"/>
          </a:p>
          <a:p>
            <a:pPr lvl="1"/>
            <a:r>
              <a:rPr lang="en-US" dirty="0"/>
              <a:t>Deduct E &amp; O Insurance, TC Fee is Split 50/50 (Agent pays 50%, Select pays 50%) on Corporate Relocation and Affinity referrals. If a listing, $50 is deducted for Realtor.com listing enhancement</a:t>
            </a:r>
            <a:endParaRPr lang="en-US" sz="2400" dirty="0"/>
          </a:p>
        </p:txBody>
      </p:sp>
    </p:spTree>
    <p:extLst>
      <p:ext uri="{BB962C8B-B14F-4D97-AF65-F5344CB8AC3E}">
        <p14:creationId xmlns:p14="http://schemas.microsoft.com/office/powerpoint/2010/main" val="2147852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2444</Words>
  <Application>Microsoft Office PowerPoint</Application>
  <PresentationFormat>Widescreen</PresentationFormat>
  <Paragraphs>213</Paragraphs>
  <Slides>19</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Aharoni</vt:lpstr>
      <vt:lpstr>Arabic Typesetting</vt:lpstr>
      <vt:lpstr>Arial</vt:lpstr>
      <vt:lpstr>Bernard MT Condensed</vt:lpstr>
      <vt:lpstr>Calibri</vt:lpstr>
      <vt:lpstr>Courier New</vt:lpstr>
      <vt:lpstr>Eras Medium ITC</vt:lpstr>
      <vt:lpstr>Gill Sans MT</vt:lpstr>
      <vt:lpstr>Impact</vt:lpstr>
      <vt:lpstr>Verdana</vt:lpstr>
      <vt:lpstr>Verdana</vt:lpstr>
      <vt:lpstr>Wingdings</vt:lpstr>
      <vt:lpstr>Badge</vt:lpstr>
      <vt:lpstr>PowerPoint Presentation</vt:lpstr>
      <vt:lpstr>PowerPoint Presentation</vt:lpstr>
      <vt:lpstr>PowerPoint Presentation</vt:lpstr>
      <vt:lpstr>PowerPoint Presentation</vt:lpstr>
      <vt:lpstr>Why Promote the Affinity Real Estate Programs</vt:lpstr>
      <vt:lpstr>PowerPoint Presentation</vt:lpstr>
      <vt:lpstr>You can use this in your email signature </vt:lpstr>
      <vt:lpstr>PowerPoint Presentation</vt:lpstr>
      <vt:lpstr>PowerPoint Presentation</vt:lpstr>
      <vt:lpstr>PowerPoint Presentation</vt:lpstr>
      <vt:lpstr>https://realestateperk.com/RealogyMilitaryRewards/ </vt:lpstr>
      <vt:lpstr>Why Promote the Military Real Estate Programs</vt:lpstr>
      <vt:lpstr>PowerPoint Presentation</vt:lpstr>
      <vt:lpstr>PowerPoint Presentation</vt:lpstr>
      <vt:lpstr>PowerPoint Presentation</vt:lpstr>
      <vt:lpstr>PowerPoint Presentation</vt:lpstr>
      <vt:lpstr>PowerPoint Presentation</vt:lpstr>
      <vt:lpstr>Enrollment Process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Caron</dc:creator>
  <cp:lastModifiedBy>Elvia Santiago - Relo</cp:lastModifiedBy>
  <cp:revision>8</cp:revision>
  <dcterms:created xsi:type="dcterms:W3CDTF">2020-04-15T22:24:16Z</dcterms:created>
  <dcterms:modified xsi:type="dcterms:W3CDTF">2021-12-02T21:51:57Z</dcterms:modified>
</cp:coreProperties>
</file>